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C8599E7" w14:textId="63E5A7AF" w:rsidR="00E53318" w:rsidRDefault="00E53318" w:rsidP="008A0934">
      <w:pPr>
        <w:spacing w:line="240" w:lineRule="auto"/>
        <w:rPr>
          <w:rFonts w:ascii="Arial Narrow" w:hAnsi="Arial Narrow"/>
          <w:b/>
          <w:bCs/>
          <w:color w:val="222D54"/>
          <w:sz w:val="56"/>
          <w:szCs w:val="40"/>
        </w:rPr>
      </w:pPr>
      <w:r w:rsidRPr="00B71047">
        <w:rPr>
          <w:rFonts w:ascii="Times New Roman" w:eastAsia="Times New Roman" w:hAnsi="Times New Roman" w:cs="Times New Roman"/>
          <w:noProof/>
          <w:sz w:val="24"/>
          <w:szCs w:val="24"/>
        </w:rPr>
        <w:drawing>
          <wp:anchor distT="0" distB="0" distL="114300" distR="114300" simplePos="0" relativeHeight="251658240" behindDoc="0" locked="0" layoutInCell="1" allowOverlap="1" wp14:anchorId="543C2EF6" wp14:editId="09D54055">
            <wp:simplePos x="0" y="0"/>
            <wp:positionH relativeFrom="margin">
              <wp:align>center</wp:align>
            </wp:positionH>
            <wp:positionV relativeFrom="page">
              <wp:posOffset>378460</wp:posOffset>
            </wp:positionV>
            <wp:extent cx="6891020" cy="5385435"/>
            <wp:effectExtent l="0" t="0" r="5080" b="0"/>
            <wp:wrapNone/>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pic:cNvPicPr>
                      <a:picLocks noChangeAspect="1" noChangeArrowheads="1"/>
                    </pic:cNvPicPr>
                  </pic:nvPicPr>
                  <pic:blipFill>
                    <a:blip r:embed="rId11" cstate="print">
                      <a:extLst>
                        <a:ext uri="{28A0092B-C50C-407E-A947-70E740481C1C}">
                          <a14:useLocalDpi xmlns:a14="http://schemas.microsoft.com/office/drawing/2010/main" val="0"/>
                        </a:ext>
                      </a:extLst>
                    </a:blip>
                    <a:srcRect l="7390" r="7390"/>
                    <a:stretch>
                      <a:fillRect/>
                    </a:stretch>
                  </pic:blipFill>
                  <pic:spPr bwMode="auto">
                    <a:xfrm>
                      <a:off x="0" y="0"/>
                      <a:ext cx="6891020" cy="538543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1BA612D6" w14:textId="07743D0B" w:rsidR="00E53318" w:rsidRDefault="00465C79">
      <w:pPr>
        <w:rPr>
          <w:rFonts w:ascii="Arial Narrow" w:hAnsi="Arial Narrow"/>
          <w:b/>
          <w:bCs/>
          <w:color w:val="222D54"/>
          <w:sz w:val="56"/>
          <w:szCs w:val="40"/>
        </w:rPr>
      </w:pPr>
      <w:r>
        <w:rPr>
          <w:rFonts w:ascii="Arial Narrow" w:hAnsi="Arial Narrow"/>
          <w:b/>
          <w:bCs/>
          <w:noProof/>
          <w:color w:val="222D54"/>
          <w:sz w:val="48"/>
          <w:szCs w:val="32"/>
        </w:rPr>
        <mc:AlternateContent>
          <mc:Choice Requires="wps">
            <w:drawing>
              <wp:anchor distT="0" distB="0" distL="114300" distR="114300" simplePos="0" relativeHeight="251661312" behindDoc="0" locked="0" layoutInCell="1" allowOverlap="1" wp14:anchorId="599C62FD" wp14:editId="3BDE6E37">
                <wp:simplePos x="0" y="0"/>
                <wp:positionH relativeFrom="margin">
                  <wp:posOffset>-19050</wp:posOffset>
                </wp:positionH>
                <wp:positionV relativeFrom="page">
                  <wp:posOffset>8936990</wp:posOffset>
                </wp:positionV>
                <wp:extent cx="6891020" cy="118745"/>
                <wp:effectExtent l="0" t="0" r="5080" b="0"/>
                <wp:wrapNone/>
                <wp:docPr id="5" name="Rectangle 5"/>
                <wp:cNvGraphicFramePr/>
                <a:graphic xmlns:a="http://schemas.openxmlformats.org/drawingml/2006/main">
                  <a:graphicData uri="http://schemas.microsoft.com/office/word/2010/wordprocessingShape">
                    <wps:wsp>
                      <wps:cNvSpPr/>
                      <wps:spPr>
                        <a:xfrm>
                          <a:off x="0" y="0"/>
                          <a:ext cx="6891020" cy="118745"/>
                        </a:xfrm>
                        <a:prstGeom prst="rect">
                          <a:avLst/>
                        </a:prstGeom>
                        <a:solidFill>
                          <a:srgbClr val="9BC8E6"/>
                        </a:solidFill>
                        <a:ln>
                          <a:noFill/>
                        </a:ln>
                      </wps:spPr>
                      <wps:style>
                        <a:lnRef idx="2">
                          <a:schemeClr val="accent2"/>
                        </a:lnRef>
                        <a:fillRef idx="1">
                          <a:schemeClr val="lt1"/>
                        </a:fillRef>
                        <a:effectRef idx="0">
                          <a:schemeClr val="accent2"/>
                        </a:effectRef>
                        <a:fontRef idx="minor">
                          <a:schemeClr val="dk1"/>
                        </a:fontRef>
                      </wps:style>
                      <wps:txbx>
                        <w:txbxContent>
                          <w:p w14:paraId="0FDDC680" w14:textId="1C7B4FFC" w:rsidR="00E53318" w:rsidRDefault="00E53318" w:rsidP="00E53318">
                            <w:pPr>
                              <w:jc w:val="center"/>
                            </w:pPr>
                            <w:proofErr w:type="spellStart"/>
                            <w:r>
                              <w:t>i</w:t>
                            </w:r>
                            <w:proofErr w:type="spellEnd"/>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w16sdtfl="http://schemas.microsoft.com/office/word/2024/wordml/sdtformatlock" xmlns:w16du="http://schemas.microsoft.com/office/word/2023/wordml/word16du">
            <w:pict>
              <v:rect w14:anchorId="599C62FD" id="Rectangle 5" o:spid="_x0000_s1026" style="position:absolute;margin-left:-1.5pt;margin-top:703.7pt;width:542.6pt;height:9.35pt;z-index:251661312;visibility:visible;mso-wrap-style:square;mso-height-percent:0;mso-wrap-distance-left:9pt;mso-wrap-distance-top:0;mso-wrap-distance-right:9pt;mso-wrap-distance-bottom:0;mso-position-horizontal:absolute;mso-position-horizontal-relative:margin;mso-position-vertical:absolute;mso-position-vertical-relative:page;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6moCcwIAAEMFAAAOAAAAZHJzL2Uyb0RvYy54bWysVEtv2zAMvg/YfxB0Xx0HaZsGdYosXYcB&#10;RVusHXpWZCkxJosapcTOfv0o2XEfy2nYxabE7+Oburxqa8N2Cn0FtuD5yYgzZSWUlV0X/MfTzacp&#10;Zz4IWwoDVhV8rzy/mn/8cNm4mRrDBkypkJER62eNK/gmBDfLMi83qhb+BJyypNSAtQh0xHVWomjI&#10;em2y8Wh0ljWApUOQynu6ve6UfJ7sa61kuNfaq8BMwSm2kL6Yvqv4zeaXYrZG4TaV7MMQ/xBFLSpL&#10;TgdT1yIItsXqL1N1JRE86HAioc5A60qqlANlk4/eZfO4EU6lXKg43g1l8v/PrLzbPboHpDI0zs88&#10;iTGLVmMd/xQfa1Ox9kOxVBuYpMuz6UU+GlNNJenyfHo+OY3VzF7YDn34qqBmUSg4UjNSjcTu1ocO&#10;eoBEZx5MVd5UxqQDrldLg2wnqHEXn5fTL2e99TcwYyPYQqR1FuNN9pJLksLeqIgz9rvSrCop+nGK&#10;JI2ZGvwIKZUN495RQkeaJuMDMT9GNCHvST020lQav4E4OkZ863FgJK9gw0CuKwt4zED5c/Dc4Q/Z&#10;dznH9EO7avv+rqDcPyBD6PbAO3lTUW9uhQ8PAmnwqZ20zOGePtpAU3DoJc42gL+P3Uc8zSNpOWto&#10;kQruf20FKs7MN0uTepFPJnHz0mFyeh5HBl9rVq81dlsvgVqe07PhZBIjPpiDqBHqZ9r5RfRKKmEl&#10;+S64DHg4LEO34PRqSLVYJBhtmxPh1j46GY3HAsfZe2qfBbp+QAON9h0clk7M3s1ph41MC4ttAF2l&#10;IY4l7ural542Na1B/6rEp+D1OaFe3r75HwAAAP//AwBQSwMEFAAGAAgAAAAhAHVoCNPiAAAADQEA&#10;AA8AAABkcnMvZG93bnJldi54bWxMj8FuwjAQRO+V+g/WVuoNbFJEURoHoUgVvbQVtELiZuIlSbHX&#10;UexA+vd1TvS4s6OZN9lqsIZdsPONIwmzqQCGVDrdUCXh++t1sgTmgyKtjCOU8IseVvn9XaZS7a60&#10;xcsuVCyGkE+VhDqENuXclzVa5aeuRYq/k+usCvHsKq47dY3h1vBEiAW3qqHYUKsWixrL8663EvbF&#10;x7vd0Cdti9Nh/bM592+FQSkfH4b1C7CAQ7iZYcSP6JBHpqPrSXtmJEye4pQQ9bl4ngMbHWKZJMCO&#10;o5YsZsDzjP9fkf8BAAD//wMAUEsBAi0AFAAGAAgAAAAhALaDOJL+AAAA4QEAABMAAAAAAAAAAAAA&#10;AAAAAAAAAFtDb250ZW50X1R5cGVzXS54bWxQSwECLQAUAAYACAAAACEAOP0h/9YAAACUAQAACwAA&#10;AAAAAAAAAAAAAAAvAQAAX3JlbHMvLnJlbHNQSwECLQAUAAYACAAAACEAfepqAnMCAABDBQAADgAA&#10;AAAAAAAAAAAAAAAuAgAAZHJzL2Uyb0RvYy54bWxQSwECLQAUAAYACAAAACEAdWgI0+IAAAANAQAA&#10;DwAAAAAAAAAAAAAAAADNBAAAZHJzL2Rvd25yZXYueG1sUEsFBgAAAAAEAAQA8wAAANwFAAAAAA==&#10;" fillcolor="#9bc8e6" stroked="f" strokeweight="1pt">
                <v:textbox>
                  <w:txbxContent>
                    <w:p w14:paraId="0FDDC680" w14:textId="1C7B4FFC" w:rsidR="00E53318" w:rsidRDefault="00E53318" w:rsidP="00E53318">
                      <w:pPr>
                        <w:jc w:val="center"/>
                      </w:pPr>
                      <w:proofErr w:type="spellStart"/>
                      <w:r>
                        <w:t>i</w:t>
                      </w:r>
                      <w:proofErr w:type="spellEnd"/>
                    </w:p>
                  </w:txbxContent>
                </v:textbox>
                <w10:wrap anchorx="margin" anchory="page"/>
              </v:rect>
            </w:pict>
          </mc:Fallback>
        </mc:AlternateContent>
      </w:r>
      <w:r>
        <w:rPr>
          <w:rFonts w:ascii="Arial Narrow" w:hAnsi="Arial Narrow"/>
          <w:b/>
          <w:bCs/>
          <w:noProof/>
          <w:color w:val="222D54"/>
          <w:sz w:val="48"/>
          <w:szCs w:val="32"/>
        </w:rPr>
        <mc:AlternateContent>
          <mc:Choice Requires="wps">
            <w:drawing>
              <wp:anchor distT="0" distB="0" distL="114300" distR="114300" simplePos="0" relativeHeight="251662336" behindDoc="0" locked="0" layoutInCell="1" allowOverlap="1" wp14:anchorId="626B25D6" wp14:editId="115687A5">
                <wp:simplePos x="0" y="0"/>
                <wp:positionH relativeFrom="column">
                  <wp:posOffset>-121920</wp:posOffset>
                </wp:positionH>
                <wp:positionV relativeFrom="page">
                  <wp:posOffset>7223760</wp:posOffset>
                </wp:positionV>
                <wp:extent cx="6918960" cy="1397000"/>
                <wp:effectExtent l="0" t="0" r="2540" b="0"/>
                <wp:wrapNone/>
                <wp:docPr id="1" name="Text Box 1"/>
                <wp:cNvGraphicFramePr/>
                <a:graphic xmlns:a="http://schemas.openxmlformats.org/drawingml/2006/main">
                  <a:graphicData uri="http://schemas.microsoft.com/office/word/2010/wordprocessingShape">
                    <wps:wsp>
                      <wps:cNvSpPr txBox="1"/>
                      <wps:spPr>
                        <a:xfrm>
                          <a:off x="0" y="0"/>
                          <a:ext cx="6918960" cy="1397000"/>
                        </a:xfrm>
                        <a:prstGeom prst="rect">
                          <a:avLst/>
                        </a:prstGeom>
                        <a:solidFill>
                          <a:schemeClr val="lt1"/>
                        </a:solidFill>
                        <a:ln w="6350">
                          <a:noFill/>
                        </a:ln>
                      </wps:spPr>
                      <wps:txbx>
                        <w:txbxContent>
                          <w:p w14:paraId="0796EC86" w14:textId="47757A94" w:rsidR="00E53318" w:rsidRPr="00465C79" w:rsidRDefault="00E53318" w:rsidP="00E53318">
                            <w:pPr>
                              <w:spacing w:line="240" w:lineRule="auto"/>
                              <w:rPr>
                                <w:rFonts w:ascii="Arial Narrow" w:hAnsi="Arial Narrow"/>
                                <w:b/>
                                <w:bCs/>
                                <w:color w:val="222D54"/>
                                <w:sz w:val="88"/>
                                <w:szCs w:val="88"/>
                              </w:rPr>
                            </w:pPr>
                            <w:r w:rsidRPr="00465C79">
                              <w:rPr>
                                <w:rFonts w:ascii="Arial Narrow" w:hAnsi="Arial Narrow"/>
                                <w:b/>
                                <w:bCs/>
                                <w:color w:val="222D54"/>
                                <w:sz w:val="88"/>
                                <w:szCs w:val="88"/>
                              </w:rPr>
                              <w:t xml:space="preserve">COMMUNITY DISASTER PLAN </w:t>
                            </w:r>
                          </w:p>
                          <w:p w14:paraId="03C0DD4F" w14:textId="77777777" w:rsidR="00E53318" w:rsidRPr="00465C79" w:rsidRDefault="00E53318" w:rsidP="00E53318">
                            <w:pPr>
                              <w:spacing w:line="240" w:lineRule="auto"/>
                              <w:rPr>
                                <w:rFonts w:ascii="Arial Narrow" w:hAnsi="Arial Narrow"/>
                                <w:b/>
                                <w:bCs/>
                                <w:color w:val="222D54"/>
                                <w:sz w:val="66"/>
                                <w:szCs w:val="66"/>
                              </w:rPr>
                            </w:pPr>
                            <w:r w:rsidRPr="00465C79">
                              <w:rPr>
                                <w:rFonts w:ascii="Arial Narrow" w:hAnsi="Arial Narrow"/>
                                <w:b/>
                                <w:bCs/>
                                <w:color w:val="222D54"/>
                                <w:sz w:val="66"/>
                                <w:szCs w:val="66"/>
                              </w:rPr>
                              <w:t>FOR [COMMUNITY NAME]</w:t>
                            </w:r>
                          </w:p>
                          <w:p w14:paraId="00EC4933" w14:textId="77777777" w:rsidR="00E53318" w:rsidRPr="00E53318" w:rsidRDefault="00E53318" w:rsidP="00E53318">
                            <w:pPr>
                              <w:spacing w:line="240" w:lineRule="auto"/>
                              <w:rPr>
                                <w:rFonts w:ascii="Arial Narrow" w:hAnsi="Arial Narrow"/>
                                <w:b/>
                                <w:bCs/>
                                <w:color w:val="222D54"/>
                                <w:sz w:val="56"/>
                                <w:szCs w:val="40"/>
                              </w:rPr>
                            </w:pPr>
                          </w:p>
                          <w:p w14:paraId="6424B0E4" w14:textId="77777777" w:rsidR="00E53318" w:rsidRPr="00E53318" w:rsidRDefault="00E53318"/>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sdtfl="http://schemas.microsoft.com/office/word/2024/wordml/sdtformatlock" xmlns:w16du="http://schemas.microsoft.com/office/word/2023/wordml/word16du">
            <w:pict>
              <v:shapetype w14:anchorId="626B25D6" id="_x0000_t202" coordsize="21600,21600" o:spt="202" path="m,l,21600r21600,l21600,xe">
                <v:stroke joinstyle="miter"/>
                <v:path gradientshapeok="t" o:connecttype="rect"/>
              </v:shapetype>
              <v:shape id="Text Box 1" o:spid="_x0000_s1027" type="#_x0000_t202" style="position:absolute;margin-left:-9.6pt;margin-top:568.8pt;width:544.8pt;height:110pt;z-index:251662336;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ycXOLwIAAFwEAAAOAAAAZHJzL2Uyb0RvYy54bWysVEtv2zAMvg/YfxB0X2ynadoYcYosRYYB&#10;QVsgHXpWZDkWIIuapMTOfv0oOa92Ow27yKRI8fF9pKcPXaPIXlgnQRc0G6SUCM2hlHpb0B+vyy/3&#10;lDjPdMkUaFHQg3D0Yfb507Q1uRhCDaoUlmAQ7fLWFLT23uRJ4ngtGuYGYIRGYwW2YR5Vu01Ky1qM&#10;3qhkmKbjpAVbGgtcOIe3j72RzmL8qhLcP1eVE56ogmJtPp42nptwJrMpy7eWmVryYxnsH6pomNSY&#10;9BzqkXlGdlb+EaqR3IKDyg84NAlUleQi9oDdZOmHbtY1MyL2guA4c4bJ/b+w/Gm/Ni+W+O4rdEhg&#10;AKQ1Lnd4GfrpKtuEL1ZK0I4QHs6wic4TjpfjSXY/GaOJoy27mdylaQQ2uTw31vlvAhoShIJa5CXC&#10;xfYr5zElup5cQjYHSpZLqVRUwiyIhbJkz5BF5WOR+OKdl9KkxVJubtMYWEN43kdWGhNcmgqS7zYd&#10;keVVwxsoD4iDhX5EnOFLibWumPMvzOJMYH845/4Zj0oB5oKjREkN9tff7oM/UoVWSlqcsYK6nztm&#10;BSXqu0YSJ9loFIYyKqPbuyEq9tqyubboXbMABCDDjTI8isHfq5NYWWjecB3mISuamOaYu6D+JC58&#10;P/m4TlzM59EJx9Awv9Jrw0PoAHhg4rV7Y9Yc6fLI9BOcppHlH1jrfcNLDfOdh0pGSgPOPapH+HGE&#10;I9PHdQs7cq1Hr8tPYfYbAAD//wMAUEsDBBQABgAIAAAAIQAY5n8/5AAAAA4BAAAPAAAAZHJzL2Rv&#10;d25yZXYueG1sTI9LT8MwEITvSPwHa5G4oNZJQxsIcSqEeEjcaHiImxsvSUS8jmI3Cf+e7Qluuzuj&#10;2W/y7Ww7MeLgW0cK4mUEAqlypqVawWv5sLgC4YMmoztHqOAHPWyL05NcZ8ZN9ILjLtSCQ8hnWkET&#10;Qp9J6asGrfZL1yOx9uUGqwOvQy3NoCcOt51cRdFGWt0Sf2h0j3cNVt+7g1XweVF/PPv58W1K1kl/&#10;/zSW6bsplTo/m29vQAScw58ZjviMDgUz7d2BjBedgkV8vWIrC3GSbkAcLVEaXYLY85Ss+SaLXP6v&#10;UfwCAAD//wMAUEsBAi0AFAAGAAgAAAAhALaDOJL+AAAA4QEAABMAAAAAAAAAAAAAAAAAAAAAAFtD&#10;b250ZW50X1R5cGVzXS54bWxQSwECLQAUAAYACAAAACEAOP0h/9YAAACUAQAACwAAAAAAAAAAAAAA&#10;AAAvAQAAX3JlbHMvLnJlbHNQSwECLQAUAAYACAAAACEAqcnFzi8CAABcBAAADgAAAAAAAAAAAAAA&#10;AAAuAgAAZHJzL2Uyb0RvYy54bWxQSwECLQAUAAYACAAAACEAGOZ/P+QAAAAOAQAADwAAAAAAAAAA&#10;AAAAAACJBAAAZHJzL2Rvd25yZXYueG1sUEsFBgAAAAAEAAQA8wAAAJoFAAAAAA==&#10;" fillcolor="white [3201]" stroked="f" strokeweight=".5pt">
                <v:textbox>
                  <w:txbxContent>
                    <w:p w14:paraId="0796EC86" w14:textId="47757A94" w:rsidR="00E53318" w:rsidRPr="00465C79" w:rsidRDefault="00E53318" w:rsidP="00E53318">
                      <w:pPr>
                        <w:spacing w:line="240" w:lineRule="auto"/>
                        <w:rPr>
                          <w:rFonts w:ascii="Arial Narrow" w:hAnsi="Arial Narrow"/>
                          <w:b/>
                          <w:bCs/>
                          <w:color w:val="222D54"/>
                          <w:sz w:val="88"/>
                          <w:szCs w:val="88"/>
                        </w:rPr>
                      </w:pPr>
                      <w:r w:rsidRPr="00465C79">
                        <w:rPr>
                          <w:rFonts w:ascii="Arial Narrow" w:hAnsi="Arial Narrow"/>
                          <w:b/>
                          <w:bCs/>
                          <w:color w:val="222D54"/>
                          <w:sz w:val="88"/>
                          <w:szCs w:val="88"/>
                        </w:rPr>
                        <w:t xml:space="preserve">COMMUNITY DISASTER PLAN </w:t>
                      </w:r>
                    </w:p>
                    <w:p w14:paraId="03C0DD4F" w14:textId="77777777" w:rsidR="00E53318" w:rsidRPr="00465C79" w:rsidRDefault="00E53318" w:rsidP="00E53318">
                      <w:pPr>
                        <w:spacing w:line="240" w:lineRule="auto"/>
                        <w:rPr>
                          <w:rFonts w:ascii="Arial Narrow" w:hAnsi="Arial Narrow"/>
                          <w:b/>
                          <w:bCs/>
                          <w:color w:val="222D54"/>
                          <w:sz w:val="66"/>
                          <w:szCs w:val="66"/>
                        </w:rPr>
                      </w:pPr>
                      <w:r w:rsidRPr="00465C79">
                        <w:rPr>
                          <w:rFonts w:ascii="Arial Narrow" w:hAnsi="Arial Narrow"/>
                          <w:b/>
                          <w:bCs/>
                          <w:color w:val="222D54"/>
                          <w:sz w:val="66"/>
                          <w:szCs w:val="66"/>
                        </w:rPr>
                        <w:t>FOR [COMMUNITY NAME]</w:t>
                      </w:r>
                    </w:p>
                    <w:p w14:paraId="00EC4933" w14:textId="77777777" w:rsidR="00E53318" w:rsidRPr="00E53318" w:rsidRDefault="00E53318" w:rsidP="00E53318">
                      <w:pPr>
                        <w:spacing w:line="240" w:lineRule="auto"/>
                        <w:rPr>
                          <w:rFonts w:ascii="Arial Narrow" w:hAnsi="Arial Narrow"/>
                          <w:b/>
                          <w:bCs/>
                          <w:color w:val="222D54"/>
                          <w:sz w:val="56"/>
                          <w:szCs w:val="40"/>
                        </w:rPr>
                      </w:pPr>
                    </w:p>
                    <w:p w14:paraId="6424B0E4" w14:textId="77777777" w:rsidR="00E53318" w:rsidRPr="00E53318" w:rsidRDefault="00E53318"/>
                  </w:txbxContent>
                </v:textbox>
                <w10:wrap anchory="page"/>
              </v:shape>
            </w:pict>
          </mc:Fallback>
        </mc:AlternateContent>
      </w:r>
      <w:r w:rsidR="00E53318" w:rsidRPr="00B71047">
        <w:rPr>
          <w:rFonts w:ascii="Times New Roman" w:eastAsia="Times New Roman" w:hAnsi="Times New Roman" w:cs="Times New Roman"/>
          <w:noProof/>
          <w:sz w:val="24"/>
          <w:szCs w:val="24"/>
        </w:rPr>
        <w:drawing>
          <wp:anchor distT="0" distB="0" distL="114300" distR="114300" simplePos="0" relativeHeight="251659264" behindDoc="0" locked="0" layoutInCell="1" allowOverlap="1" wp14:anchorId="5F3530B9" wp14:editId="7AF27168">
            <wp:simplePos x="0" y="0"/>
            <wp:positionH relativeFrom="column">
              <wp:posOffset>-12700</wp:posOffset>
            </wp:positionH>
            <wp:positionV relativeFrom="page">
              <wp:posOffset>6130925</wp:posOffset>
            </wp:positionV>
            <wp:extent cx="3543935" cy="821055"/>
            <wp:effectExtent l="0" t="0" r="0" b="4445"/>
            <wp:wrapNone/>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2">
                      <a:extLst>
                        <a:ext uri="{28A0092B-C50C-407E-A947-70E740481C1C}">
                          <a14:useLocalDpi xmlns:a14="http://schemas.microsoft.com/office/drawing/2010/main" val="0"/>
                        </a:ext>
                      </a:extLst>
                    </a:blip>
                    <a:stretch>
                      <a:fillRect/>
                    </a:stretch>
                  </pic:blipFill>
                  <pic:spPr>
                    <a:xfrm>
                      <a:off x="0" y="0"/>
                      <a:ext cx="3543935" cy="821055"/>
                    </a:xfrm>
                    <a:prstGeom prst="rect">
                      <a:avLst/>
                    </a:prstGeom>
                  </pic:spPr>
                </pic:pic>
              </a:graphicData>
            </a:graphic>
            <wp14:sizeRelH relativeFrom="page">
              <wp14:pctWidth>0</wp14:pctWidth>
            </wp14:sizeRelH>
            <wp14:sizeRelV relativeFrom="page">
              <wp14:pctHeight>0</wp14:pctHeight>
            </wp14:sizeRelV>
          </wp:anchor>
        </w:drawing>
      </w:r>
      <w:r w:rsidR="00E53318" w:rsidRPr="00B71047">
        <w:rPr>
          <w:rFonts w:ascii="Times New Roman" w:eastAsia="Times New Roman" w:hAnsi="Times New Roman" w:cs="Times New Roman"/>
          <w:sz w:val="24"/>
          <w:szCs w:val="24"/>
        </w:rPr>
        <w:fldChar w:fldCharType="begin"/>
      </w:r>
      <w:r w:rsidR="00E53318" w:rsidRPr="00B71047">
        <w:rPr>
          <w:rFonts w:ascii="Times New Roman" w:eastAsia="Times New Roman" w:hAnsi="Times New Roman" w:cs="Times New Roman"/>
          <w:sz w:val="24"/>
          <w:szCs w:val="24"/>
        </w:rPr>
        <w:instrText xml:space="preserve"> INCLUDEPICTURE "https://media.istockphoto.com/id/1486731420/photo/concept-of-emergency-preparedness-plan-businessman-learning-and-preparing-in-emergency.jpg?s=1024x1024&amp;w=is&amp;k=20&amp;c=bTK9Fs6uU--uh2LXLGhK1-Wsfg8xDyFtPmgtHpkZLII=" \* MERGEFORMATINET </w:instrText>
      </w:r>
      <w:r w:rsidR="00000000">
        <w:rPr>
          <w:rFonts w:ascii="Times New Roman" w:eastAsia="Times New Roman" w:hAnsi="Times New Roman" w:cs="Times New Roman"/>
          <w:sz w:val="24"/>
          <w:szCs w:val="24"/>
        </w:rPr>
        <w:fldChar w:fldCharType="separate"/>
      </w:r>
      <w:r w:rsidR="00E53318" w:rsidRPr="00B71047">
        <w:rPr>
          <w:rFonts w:ascii="Times New Roman" w:eastAsia="Times New Roman" w:hAnsi="Times New Roman" w:cs="Times New Roman"/>
          <w:sz w:val="24"/>
          <w:szCs w:val="24"/>
        </w:rPr>
        <w:fldChar w:fldCharType="end"/>
      </w:r>
      <w:r w:rsidR="00E53318">
        <w:rPr>
          <w:rFonts w:ascii="Arial Narrow" w:hAnsi="Arial Narrow"/>
          <w:b/>
          <w:bCs/>
          <w:color w:val="222D54"/>
          <w:sz w:val="56"/>
          <w:szCs w:val="40"/>
        </w:rPr>
        <w:br w:type="page"/>
      </w:r>
    </w:p>
    <w:p w14:paraId="12EC0D38" w14:textId="77777777" w:rsidR="008A0934" w:rsidRPr="00C140A0" w:rsidRDefault="008A0934" w:rsidP="00E53318">
      <w:pPr>
        <w:spacing w:after="100" w:line="240" w:lineRule="auto"/>
        <w:rPr>
          <w:rFonts w:ascii="Arial" w:hAnsi="Arial" w:cs="Arial"/>
          <w:b/>
          <w:bCs/>
          <w:color w:val="222D54"/>
          <w:sz w:val="24"/>
          <w:szCs w:val="24"/>
        </w:rPr>
      </w:pPr>
      <w:r w:rsidRPr="00C140A0">
        <w:rPr>
          <w:rFonts w:ascii="Arial" w:hAnsi="Arial" w:cs="Arial"/>
          <w:b/>
          <w:bCs/>
          <w:color w:val="222D54"/>
          <w:sz w:val="24"/>
          <w:szCs w:val="24"/>
        </w:rPr>
        <w:lastRenderedPageBreak/>
        <w:t>Community Disaster Planning</w:t>
      </w:r>
      <w:r w:rsidR="00506D7E">
        <w:rPr>
          <w:rFonts w:ascii="Arial" w:hAnsi="Arial" w:cs="Arial"/>
          <w:b/>
          <w:bCs/>
          <w:color w:val="222D54"/>
          <w:sz w:val="24"/>
          <w:szCs w:val="24"/>
        </w:rPr>
        <w:t xml:space="preserve"> Team</w:t>
      </w:r>
    </w:p>
    <w:p w14:paraId="04C3D58B" w14:textId="77777777" w:rsidR="008A0934" w:rsidRPr="00506D7E" w:rsidRDefault="008A0934" w:rsidP="00506D7E">
      <w:pPr>
        <w:rPr>
          <w:rFonts w:ascii="Arial" w:hAnsi="Arial" w:cs="Arial"/>
          <w:b/>
          <w:bCs/>
          <w:color w:val="222D54"/>
          <w:sz w:val="28"/>
          <w:szCs w:val="28"/>
        </w:rPr>
      </w:pPr>
      <w:r w:rsidRPr="00C140A0">
        <w:rPr>
          <w:rFonts w:ascii="Arial" w:hAnsi="Arial" w:cs="Arial"/>
          <w:color w:val="222D54"/>
          <w:sz w:val="24"/>
          <w:szCs w:val="24"/>
        </w:rPr>
        <w:t xml:space="preserve">Identify individuals responsible for disaster preparedness and response. Include names, roles, contact information, and any relevant expertise. Consider including representatives with medical, legal, insurance, HVAC, electrical, or general contracting experience. Ensure at least one board member and the community manager are involved.  </w:t>
      </w:r>
    </w:p>
    <w:tbl>
      <w:tblPr>
        <w:tblStyle w:val="GridTable4-Accent2"/>
        <w:tblW w:w="10800" w:type="dxa"/>
        <w:tblLook w:val="04A0" w:firstRow="1" w:lastRow="0" w:firstColumn="1" w:lastColumn="0" w:noHBand="0" w:noVBand="1"/>
      </w:tblPr>
      <w:tblGrid>
        <w:gridCol w:w="2160"/>
        <w:gridCol w:w="2160"/>
        <w:gridCol w:w="2160"/>
        <w:gridCol w:w="2160"/>
        <w:gridCol w:w="2160"/>
      </w:tblGrid>
      <w:tr w:rsidR="00A63A5E" w:rsidRPr="003D5390" w14:paraId="5BD2567C" w14:textId="77777777" w:rsidTr="00E53318">
        <w:trPr>
          <w:cnfStyle w:val="100000000000" w:firstRow="1" w:lastRow="0" w:firstColumn="0" w:lastColumn="0" w:oddVBand="0" w:evenVBand="0" w:oddHBand="0"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2160" w:type="dxa"/>
            <w:vAlign w:val="center"/>
          </w:tcPr>
          <w:p w14:paraId="67E3F1D0" w14:textId="77777777" w:rsidR="008A0934" w:rsidRPr="00C140A0" w:rsidRDefault="008A0934" w:rsidP="00814372">
            <w:pPr>
              <w:spacing w:line="276" w:lineRule="auto"/>
              <w:jc w:val="center"/>
              <w:rPr>
                <w:rFonts w:cs="Arial"/>
                <w:color w:val="222D54"/>
              </w:rPr>
            </w:pPr>
            <w:r w:rsidRPr="00C140A0">
              <w:rPr>
                <w:rFonts w:cs="Arial"/>
                <w:color w:val="222D54"/>
              </w:rPr>
              <w:t>Team Role</w:t>
            </w:r>
          </w:p>
        </w:tc>
        <w:tc>
          <w:tcPr>
            <w:tcW w:w="2160" w:type="dxa"/>
            <w:vAlign w:val="center"/>
          </w:tcPr>
          <w:p w14:paraId="2EC09ADF" w14:textId="77777777" w:rsidR="008A0934" w:rsidRPr="003D5390" w:rsidRDefault="008A0934" w:rsidP="00814372">
            <w:pPr>
              <w:spacing w:line="276" w:lineRule="auto"/>
              <w:jc w:val="center"/>
              <w:cnfStyle w:val="100000000000" w:firstRow="1" w:lastRow="0" w:firstColumn="0" w:lastColumn="0" w:oddVBand="0" w:evenVBand="0" w:oddHBand="0" w:evenHBand="0" w:firstRowFirstColumn="0" w:firstRowLastColumn="0" w:lastRowFirstColumn="0" w:lastRowLastColumn="0"/>
              <w:rPr>
                <w:rFonts w:cs="Arial"/>
                <w:color w:val="203469" w:themeColor="accent1"/>
              </w:rPr>
            </w:pPr>
            <w:r w:rsidRPr="00C140A0">
              <w:rPr>
                <w:rFonts w:cs="Arial"/>
                <w:color w:val="222D54"/>
              </w:rPr>
              <w:t>Name</w:t>
            </w:r>
          </w:p>
        </w:tc>
        <w:tc>
          <w:tcPr>
            <w:tcW w:w="2160" w:type="dxa"/>
            <w:vAlign w:val="center"/>
          </w:tcPr>
          <w:p w14:paraId="2E021C7A" w14:textId="77777777" w:rsidR="008A0934" w:rsidRPr="003D5390" w:rsidRDefault="008A0934" w:rsidP="00814372">
            <w:pPr>
              <w:spacing w:line="276" w:lineRule="auto"/>
              <w:jc w:val="center"/>
              <w:cnfStyle w:val="100000000000" w:firstRow="1" w:lastRow="0" w:firstColumn="0" w:lastColumn="0" w:oddVBand="0" w:evenVBand="0" w:oddHBand="0" w:evenHBand="0" w:firstRowFirstColumn="0" w:firstRowLastColumn="0" w:lastRowFirstColumn="0" w:lastRowLastColumn="0"/>
              <w:rPr>
                <w:rFonts w:cs="Arial"/>
                <w:color w:val="203469" w:themeColor="accent1"/>
              </w:rPr>
            </w:pPr>
            <w:r w:rsidRPr="00C140A0">
              <w:rPr>
                <w:rFonts w:cs="Arial"/>
                <w:color w:val="222D54"/>
              </w:rPr>
              <w:t>Phone</w:t>
            </w:r>
          </w:p>
        </w:tc>
        <w:tc>
          <w:tcPr>
            <w:tcW w:w="2160" w:type="dxa"/>
            <w:vAlign w:val="center"/>
          </w:tcPr>
          <w:p w14:paraId="220B4864" w14:textId="77777777" w:rsidR="008A0934" w:rsidRPr="00C140A0" w:rsidRDefault="008A0934" w:rsidP="00814372">
            <w:pPr>
              <w:spacing w:line="276" w:lineRule="auto"/>
              <w:jc w:val="center"/>
              <w:cnfStyle w:val="100000000000" w:firstRow="1" w:lastRow="0" w:firstColumn="0" w:lastColumn="0" w:oddVBand="0" w:evenVBand="0" w:oddHBand="0" w:evenHBand="0" w:firstRowFirstColumn="0" w:firstRowLastColumn="0" w:lastRowFirstColumn="0" w:lastRowLastColumn="0"/>
              <w:rPr>
                <w:rFonts w:cs="Arial"/>
                <w:color w:val="222D54"/>
              </w:rPr>
            </w:pPr>
            <w:r w:rsidRPr="00C140A0">
              <w:rPr>
                <w:rFonts w:cs="Arial"/>
                <w:color w:val="222D54"/>
              </w:rPr>
              <w:t>Email</w:t>
            </w:r>
          </w:p>
        </w:tc>
        <w:tc>
          <w:tcPr>
            <w:tcW w:w="2160" w:type="dxa"/>
            <w:vAlign w:val="center"/>
          </w:tcPr>
          <w:p w14:paraId="25E4F687" w14:textId="77777777" w:rsidR="008A0934" w:rsidRPr="00C140A0" w:rsidRDefault="008A0934" w:rsidP="00814372">
            <w:pPr>
              <w:spacing w:line="276" w:lineRule="auto"/>
              <w:jc w:val="center"/>
              <w:cnfStyle w:val="100000000000" w:firstRow="1" w:lastRow="0" w:firstColumn="0" w:lastColumn="0" w:oddVBand="0" w:evenVBand="0" w:oddHBand="0" w:evenHBand="0" w:firstRowFirstColumn="0" w:firstRowLastColumn="0" w:lastRowFirstColumn="0" w:lastRowLastColumn="0"/>
              <w:rPr>
                <w:rFonts w:cs="Arial"/>
                <w:color w:val="222D54"/>
              </w:rPr>
            </w:pPr>
            <w:r w:rsidRPr="00C140A0">
              <w:rPr>
                <w:rFonts w:cs="Arial"/>
                <w:color w:val="222D54"/>
              </w:rPr>
              <w:t>Backup Contact</w:t>
            </w:r>
          </w:p>
        </w:tc>
      </w:tr>
      <w:tr w:rsidR="00A63A5E" w:rsidRPr="003D5390" w14:paraId="306965DA" w14:textId="77777777" w:rsidTr="00E53318">
        <w:trPr>
          <w:cnfStyle w:val="000000100000" w:firstRow="0" w:lastRow="0" w:firstColumn="0" w:lastColumn="0" w:oddVBand="0" w:evenVBand="0" w:oddHBand="1"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2160" w:type="dxa"/>
          </w:tcPr>
          <w:p w14:paraId="2F4CAACA" w14:textId="77777777" w:rsidR="008A0934" w:rsidRPr="003D5390" w:rsidRDefault="008A0934" w:rsidP="00F566F9">
            <w:pPr>
              <w:rPr>
                <w:color w:val="203469" w:themeColor="accent1"/>
              </w:rPr>
            </w:pPr>
          </w:p>
        </w:tc>
        <w:tc>
          <w:tcPr>
            <w:tcW w:w="2160" w:type="dxa"/>
          </w:tcPr>
          <w:p w14:paraId="2B40D5C2"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71554D2A"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707E2E5B"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33C53AB1"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r>
      <w:tr w:rsidR="008A0934" w:rsidRPr="003D5390" w14:paraId="3645546E" w14:textId="77777777" w:rsidTr="00E53318">
        <w:trPr>
          <w:trHeight w:val="432"/>
        </w:trPr>
        <w:tc>
          <w:tcPr>
            <w:cnfStyle w:val="001000000000" w:firstRow="0" w:lastRow="0" w:firstColumn="1" w:lastColumn="0" w:oddVBand="0" w:evenVBand="0" w:oddHBand="0" w:evenHBand="0" w:firstRowFirstColumn="0" w:firstRowLastColumn="0" w:lastRowFirstColumn="0" w:lastRowLastColumn="0"/>
            <w:tcW w:w="2160" w:type="dxa"/>
          </w:tcPr>
          <w:p w14:paraId="567535F5" w14:textId="77777777" w:rsidR="008A0934" w:rsidRPr="003D5390" w:rsidRDefault="008A0934" w:rsidP="00F566F9">
            <w:pPr>
              <w:rPr>
                <w:color w:val="203469" w:themeColor="accent1"/>
              </w:rPr>
            </w:pPr>
          </w:p>
        </w:tc>
        <w:tc>
          <w:tcPr>
            <w:tcW w:w="2160" w:type="dxa"/>
          </w:tcPr>
          <w:p w14:paraId="69A3E912"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60" w:type="dxa"/>
          </w:tcPr>
          <w:p w14:paraId="5031350D"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60" w:type="dxa"/>
          </w:tcPr>
          <w:p w14:paraId="0ACD0194"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60" w:type="dxa"/>
          </w:tcPr>
          <w:p w14:paraId="75C233AC"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r>
      <w:tr w:rsidR="00A63A5E" w:rsidRPr="003D5390" w14:paraId="71D86F3D" w14:textId="77777777" w:rsidTr="00E53318">
        <w:trPr>
          <w:cnfStyle w:val="000000100000" w:firstRow="0" w:lastRow="0" w:firstColumn="0" w:lastColumn="0" w:oddVBand="0" w:evenVBand="0" w:oddHBand="1"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2160" w:type="dxa"/>
          </w:tcPr>
          <w:p w14:paraId="1CC4DF0C" w14:textId="77777777" w:rsidR="008A0934" w:rsidRPr="003D5390" w:rsidRDefault="008A0934" w:rsidP="00F566F9">
            <w:pPr>
              <w:rPr>
                <w:color w:val="203469" w:themeColor="accent1"/>
              </w:rPr>
            </w:pPr>
          </w:p>
        </w:tc>
        <w:tc>
          <w:tcPr>
            <w:tcW w:w="2160" w:type="dxa"/>
          </w:tcPr>
          <w:p w14:paraId="47AD9617"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6963DC2D"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370292CC"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78C67DE3"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r>
      <w:tr w:rsidR="008A0934" w:rsidRPr="003D5390" w14:paraId="003C4890" w14:textId="77777777" w:rsidTr="00E53318">
        <w:trPr>
          <w:trHeight w:val="432"/>
        </w:trPr>
        <w:tc>
          <w:tcPr>
            <w:cnfStyle w:val="001000000000" w:firstRow="0" w:lastRow="0" w:firstColumn="1" w:lastColumn="0" w:oddVBand="0" w:evenVBand="0" w:oddHBand="0" w:evenHBand="0" w:firstRowFirstColumn="0" w:firstRowLastColumn="0" w:lastRowFirstColumn="0" w:lastRowLastColumn="0"/>
            <w:tcW w:w="2160" w:type="dxa"/>
          </w:tcPr>
          <w:p w14:paraId="17306814" w14:textId="77777777" w:rsidR="008A0934" w:rsidRPr="003D5390" w:rsidRDefault="008A0934" w:rsidP="00F566F9">
            <w:pPr>
              <w:rPr>
                <w:color w:val="203469" w:themeColor="accent1"/>
              </w:rPr>
            </w:pPr>
          </w:p>
        </w:tc>
        <w:tc>
          <w:tcPr>
            <w:tcW w:w="2160" w:type="dxa"/>
          </w:tcPr>
          <w:p w14:paraId="371596EA"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60" w:type="dxa"/>
          </w:tcPr>
          <w:p w14:paraId="524B6C11"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60" w:type="dxa"/>
          </w:tcPr>
          <w:p w14:paraId="327DB8F2"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60" w:type="dxa"/>
          </w:tcPr>
          <w:p w14:paraId="1C2CDD8E"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r>
      <w:tr w:rsidR="00A63A5E" w:rsidRPr="003D5390" w14:paraId="176BDE02" w14:textId="77777777" w:rsidTr="00E53318">
        <w:trPr>
          <w:cnfStyle w:val="000000100000" w:firstRow="0" w:lastRow="0" w:firstColumn="0" w:lastColumn="0" w:oddVBand="0" w:evenVBand="0" w:oddHBand="1"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2160" w:type="dxa"/>
          </w:tcPr>
          <w:p w14:paraId="23B863BA" w14:textId="77777777" w:rsidR="008A0934" w:rsidRPr="003D5390" w:rsidRDefault="008A0934" w:rsidP="00F566F9">
            <w:pPr>
              <w:rPr>
                <w:color w:val="203469" w:themeColor="accent1"/>
              </w:rPr>
            </w:pPr>
          </w:p>
        </w:tc>
        <w:tc>
          <w:tcPr>
            <w:tcW w:w="2160" w:type="dxa"/>
          </w:tcPr>
          <w:p w14:paraId="73D69EE0"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0B99EA78"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2AC4B112"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56C9D136"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r>
    </w:tbl>
    <w:p w14:paraId="2030C0F4" w14:textId="77777777" w:rsidR="008A0934" w:rsidRPr="00C140A0" w:rsidRDefault="008A0934" w:rsidP="008A0934">
      <w:pPr>
        <w:spacing w:before="500" w:after="100" w:line="240" w:lineRule="auto"/>
        <w:rPr>
          <w:rFonts w:ascii="Arial" w:hAnsi="Arial" w:cs="Arial"/>
          <w:b/>
          <w:bCs/>
          <w:color w:val="222D54"/>
          <w:sz w:val="24"/>
          <w:szCs w:val="24"/>
        </w:rPr>
      </w:pPr>
      <w:r w:rsidRPr="00C140A0">
        <w:rPr>
          <w:rFonts w:ascii="Arial" w:hAnsi="Arial" w:cs="Arial"/>
          <w:b/>
          <w:bCs/>
          <w:color w:val="222D54"/>
          <w:sz w:val="24"/>
          <w:szCs w:val="24"/>
        </w:rPr>
        <w:t>Risk and Hazard Assessment</w:t>
      </w:r>
    </w:p>
    <w:p w14:paraId="09671C66" w14:textId="77777777" w:rsidR="008A0934" w:rsidRPr="00C140A0" w:rsidRDefault="008A0934" w:rsidP="00506D7E">
      <w:pPr>
        <w:rPr>
          <w:rFonts w:ascii="Arial" w:hAnsi="Arial" w:cs="Arial"/>
          <w:color w:val="222D54"/>
          <w:sz w:val="24"/>
          <w:szCs w:val="24"/>
        </w:rPr>
      </w:pPr>
      <w:r w:rsidRPr="00C140A0">
        <w:rPr>
          <w:rFonts w:ascii="Arial" w:hAnsi="Arial" w:cs="Arial"/>
          <w:color w:val="222D54"/>
          <w:sz w:val="24"/>
          <w:szCs w:val="24"/>
        </w:rPr>
        <w:t xml:space="preserve">Assess natural hazards specific to your community using FEMA maps, local emergency management data, and historical records. Identify structures most at risk, potential flooding areas, fire-prone zones, and vulnerable populations (elderly, disabled, etc.). Review risk annually to reflect changes in environment or population.  </w:t>
      </w:r>
    </w:p>
    <w:tbl>
      <w:tblPr>
        <w:tblStyle w:val="GridTable4-Accent2"/>
        <w:tblW w:w="10800" w:type="dxa"/>
        <w:tblLook w:val="04A0" w:firstRow="1" w:lastRow="0" w:firstColumn="1" w:lastColumn="0" w:noHBand="0" w:noVBand="1"/>
      </w:tblPr>
      <w:tblGrid>
        <w:gridCol w:w="2160"/>
        <w:gridCol w:w="2160"/>
        <w:gridCol w:w="2160"/>
        <w:gridCol w:w="2160"/>
        <w:gridCol w:w="2160"/>
      </w:tblGrid>
      <w:tr w:rsidR="008A0934" w:rsidRPr="003D5390" w14:paraId="1C16E118" w14:textId="77777777" w:rsidTr="00E53318">
        <w:trPr>
          <w:cnfStyle w:val="100000000000" w:firstRow="1" w:lastRow="0" w:firstColumn="0" w:lastColumn="0" w:oddVBand="0" w:evenVBand="0" w:oddHBand="0"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2160" w:type="dxa"/>
            <w:vAlign w:val="center"/>
          </w:tcPr>
          <w:p w14:paraId="53B91AAB" w14:textId="77777777" w:rsidR="008A0934" w:rsidRPr="00C140A0" w:rsidRDefault="008A0934" w:rsidP="00814372">
            <w:pPr>
              <w:spacing w:line="276" w:lineRule="auto"/>
              <w:jc w:val="center"/>
              <w:rPr>
                <w:rFonts w:cs="Arial"/>
                <w:color w:val="222D54"/>
              </w:rPr>
            </w:pPr>
            <w:r w:rsidRPr="00C140A0">
              <w:rPr>
                <w:rFonts w:cs="Arial"/>
                <w:color w:val="222D54"/>
              </w:rPr>
              <w:t>Hazard Type</w:t>
            </w:r>
          </w:p>
        </w:tc>
        <w:tc>
          <w:tcPr>
            <w:tcW w:w="2160" w:type="dxa"/>
            <w:vAlign w:val="center"/>
          </w:tcPr>
          <w:p w14:paraId="7F40F300" w14:textId="77777777" w:rsidR="008A0934" w:rsidRPr="00C140A0" w:rsidRDefault="008A0934" w:rsidP="00814372">
            <w:pPr>
              <w:spacing w:line="276" w:lineRule="auto"/>
              <w:jc w:val="center"/>
              <w:cnfStyle w:val="100000000000" w:firstRow="1" w:lastRow="0" w:firstColumn="0" w:lastColumn="0" w:oddVBand="0" w:evenVBand="0" w:oddHBand="0" w:evenHBand="0" w:firstRowFirstColumn="0" w:firstRowLastColumn="0" w:lastRowFirstColumn="0" w:lastRowLastColumn="0"/>
              <w:rPr>
                <w:rFonts w:cs="Arial"/>
                <w:color w:val="222D54"/>
              </w:rPr>
            </w:pPr>
            <w:r w:rsidRPr="00C140A0">
              <w:rPr>
                <w:rFonts w:cs="Arial"/>
                <w:color w:val="222D54"/>
              </w:rPr>
              <w:t>Likelihood</w:t>
            </w:r>
          </w:p>
        </w:tc>
        <w:tc>
          <w:tcPr>
            <w:tcW w:w="2160" w:type="dxa"/>
            <w:vAlign w:val="center"/>
          </w:tcPr>
          <w:p w14:paraId="79B741E1" w14:textId="77777777" w:rsidR="008A0934" w:rsidRPr="00C140A0" w:rsidRDefault="008A0934" w:rsidP="00814372">
            <w:pPr>
              <w:spacing w:line="276" w:lineRule="auto"/>
              <w:jc w:val="center"/>
              <w:cnfStyle w:val="100000000000" w:firstRow="1" w:lastRow="0" w:firstColumn="0" w:lastColumn="0" w:oddVBand="0" w:evenVBand="0" w:oddHBand="0" w:evenHBand="0" w:firstRowFirstColumn="0" w:firstRowLastColumn="0" w:lastRowFirstColumn="0" w:lastRowLastColumn="0"/>
              <w:rPr>
                <w:rFonts w:cs="Arial"/>
                <w:color w:val="222D54"/>
              </w:rPr>
            </w:pPr>
            <w:r w:rsidRPr="00C140A0">
              <w:rPr>
                <w:rFonts w:cs="Arial"/>
                <w:color w:val="222D54"/>
              </w:rPr>
              <w:t>Impact</w:t>
            </w:r>
          </w:p>
        </w:tc>
        <w:tc>
          <w:tcPr>
            <w:tcW w:w="2160" w:type="dxa"/>
            <w:vAlign w:val="center"/>
          </w:tcPr>
          <w:p w14:paraId="066750C0" w14:textId="77777777" w:rsidR="008A0934" w:rsidRPr="00C140A0" w:rsidRDefault="008A0934" w:rsidP="00814372">
            <w:pPr>
              <w:jc w:val="center"/>
              <w:cnfStyle w:val="100000000000" w:firstRow="1" w:lastRow="0" w:firstColumn="0" w:lastColumn="0" w:oddVBand="0" w:evenVBand="0" w:oddHBand="0" w:evenHBand="0" w:firstRowFirstColumn="0" w:firstRowLastColumn="0" w:lastRowFirstColumn="0" w:lastRowLastColumn="0"/>
              <w:rPr>
                <w:rFonts w:cs="Arial"/>
                <w:color w:val="222D54"/>
              </w:rPr>
            </w:pPr>
            <w:r w:rsidRPr="00C140A0">
              <w:rPr>
                <w:rFonts w:cs="Arial"/>
                <w:color w:val="222D54"/>
              </w:rPr>
              <w:t>Preparedness Actions</w:t>
            </w:r>
          </w:p>
        </w:tc>
        <w:tc>
          <w:tcPr>
            <w:tcW w:w="2160" w:type="dxa"/>
            <w:vAlign w:val="center"/>
          </w:tcPr>
          <w:p w14:paraId="44917A8A" w14:textId="77777777" w:rsidR="008A0934" w:rsidRPr="00C140A0" w:rsidRDefault="008A0934" w:rsidP="00814372">
            <w:pPr>
              <w:spacing w:line="276" w:lineRule="auto"/>
              <w:jc w:val="center"/>
              <w:cnfStyle w:val="100000000000" w:firstRow="1" w:lastRow="0" w:firstColumn="0" w:lastColumn="0" w:oddVBand="0" w:evenVBand="0" w:oddHBand="0" w:evenHBand="0" w:firstRowFirstColumn="0" w:firstRowLastColumn="0" w:lastRowFirstColumn="0" w:lastRowLastColumn="0"/>
              <w:rPr>
                <w:rFonts w:cs="Arial"/>
                <w:color w:val="222D54"/>
              </w:rPr>
            </w:pPr>
            <w:r w:rsidRPr="00C140A0">
              <w:rPr>
                <w:rFonts w:cs="Arial"/>
                <w:color w:val="222D54"/>
              </w:rPr>
              <w:t>Responsible Party</w:t>
            </w:r>
          </w:p>
        </w:tc>
      </w:tr>
      <w:tr w:rsidR="008A0934" w:rsidRPr="003D5390" w14:paraId="5238F03C" w14:textId="77777777" w:rsidTr="00E53318">
        <w:trPr>
          <w:cnfStyle w:val="000000100000" w:firstRow="0" w:lastRow="0" w:firstColumn="0" w:lastColumn="0" w:oddVBand="0" w:evenVBand="0" w:oddHBand="1"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2160" w:type="dxa"/>
          </w:tcPr>
          <w:p w14:paraId="34C60AD8" w14:textId="77777777" w:rsidR="008A0934" w:rsidRPr="003D5390" w:rsidRDefault="008A0934" w:rsidP="00F566F9">
            <w:pPr>
              <w:rPr>
                <w:color w:val="203469" w:themeColor="accent1"/>
              </w:rPr>
            </w:pPr>
          </w:p>
        </w:tc>
        <w:tc>
          <w:tcPr>
            <w:tcW w:w="2160" w:type="dxa"/>
          </w:tcPr>
          <w:p w14:paraId="2C9AD1FE"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4A76C8BA"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49FF5E0A"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64C770A2"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r>
      <w:tr w:rsidR="008A0934" w:rsidRPr="003D5390" w14:paraId="449CDAF6" w14:textId="77777777" w:rsidTr="00E53318">
        <w:trPr>
          <w:trHeight w:val="432"/>
        </w:trPr>
        <w:tc>
          <w:tcPr>
            <w:cnfStyle w:val="001000000000" w:firstRow="0" w:lastRow="0" w:firstColumn="1" w:lastColumn="0" w:oddVBand="0" w:evenVBand="0" w:oddHBand="0" w:evenHBand="0" w:firstRowFirstColumn="0" w:firstRowLastColumn="0" w:lastRowFirstColumn="0" w:lastRowLastColumn="0"/>
            <w:tcW w:w="2160" w:type="dxa"/>
          </w:tcPr>
          <w:p w14:paraId="6D651186" w14:textId="77777777" w:rsidR="008A0934" w:rsidRPr="003D5390" w:rsidRDefault="008A0934" w:rsidP="00F566F9">
            <w:pPr>
              <w:rPr>
                <w:color w:val="203469" w:themeColor="accent1"/>
              </w:rPr>
            </w:pPr>
          </w:p>
        </w:tc>
        <w:tc>
          <w:tcPr>
            <w:tcW w:w="2160" w:type="dxa"/>
          </w:tcPr>
          <w:p w14:paraId="595E38D1"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60" w:type="dxa"/>
          </w:tcPr>
          <w:p w14:paraId="0EB67C93"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60" w:type="dxa"/>
          </w:tcPr>
          <w:p w14:paraId="09D5D44B"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60" w:type="dxa"/>
          </w:tcPr>
          <w:p w14:paraId="6B3E0042"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r>
      <w:tr w:rsidR="008A0934" w:rsidRPr="003D5390" w14:paraId="69785DBD" w14:textId="77777777" w:rsidTr="00E53318">
        <w:trPr>
          <w:cnfStyle w:val="000000100000" w:firstRow="0" w:lastRow="0" w:firstColumn="0" w:lastColumn="0" w:oddVBand="0" w:evenVBand="0" w:oddHBand="1"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2160" w:type="dxa"/>
          </w:tcPr>
          <w:p w14:paraId="5088FA4A" w14:textId="77777777" w:rsidR="008A0934" w:rsidRPr="003D5390" w:rsidRDefault="008A0934" w:rsidP="00F566F9">
            <w:pPr>
              <w:rPr>
                <w:color w:val="203469" w:themeColor="accent1"/>
              </w:rPr>
            </w:pPr>
          </w:p>
        </w:tc>
        <w:tc>
          <w:tcPr>
            <w:tcW w:w="2160" w:type="dxa"/>
          </w:tcPr>
          <w:p w14:paraId="31F6CA71"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63C1178E"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01B19FDF"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164ED61A"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r>
      <w:tr w:rsidR="008A0934" w:rsidRPr="003D5390" w14:paraId="0AD1CFA1" w14:textId="77777777" w:rsidTr="00E53318">
        <w:trPr>
          <w:trHeight w:val="432"/>
        </w:trPr>
        <w:tc>
          <w:tcPr>
            <w:cnfStyle w:val="001000000000" w:firstRow="0" w:lastRow="0" w:firstColumn="1" w:lastColumn="0" w:oddVBand="0" w:evenVBand="0" w:oddHBand="0" w:evenHBand="0" w:firstRowFirstColumn="0" w:firstRowLastColumn="0" w:lastRowFirstColumn="0" w:lastRowLastColumn="0"/>
            <w:tcW w:w="2160" w:type="dxa"/>
          </w:tcPr>
          <w:p w14:paraId="49B118A4" w14:textId="77777777" w:rsidR="008A0934" w:rsidRPr="003D5390" w:rsidRDefault="008A0934" w:rsidP="00F566F9">
            <w:pPr>
              <w:rPr>
                <w:color w:val="203469" w:themeColor="accent1"/>
              </w:rPr>
            </w:pPr>
          </w:p>
        </w:tc>
        <w:tc>
          <w:tcPr>
            <w:tcW w:w="2160" w:type="dxa"/>
          </w:tcPr>
          <w:p w14:paraId="2A0B2485"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60" w:type="dxa"/>
          </w:tcPr>
          <w:p w14:paraId="0884CD19"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60" w:type="dxa"/>
          </w:tcPr>
          <w:p w14:paraId="69BCF632"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60" w:type="dxa"/>
          </w:tcPr>
          <w:p w14:paraId="113DCC43"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r>
      <w:tr w:rsidR="008A0934" w:rsidRPr="003D5390" w14:paraId="0DDA08A7" w14:textId="77777777" w:rsidTr="00E53318">
        <w:trPr>
          <w:cnfStyle w:val="000000100000" w:firstRow="0" w:lastRow="0" w:firstColumn="0" w:lastColumn="0" w:oddVBand="0" w:evenVBand="0" w:oddHBand="1"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2160" w:type="dxa"/>
          </w:tcPr>
          <w:p w14:paraId="2E170A30" w14:textId="77777777" w:rsidR="008A0934" w:rsidRPr="003D5390" w:rsidRDefault="008A0934" w:rsidP="00F566F9">
            <w:pPr>
              <w:rPr>
                <w:color w:val="203469" w:themeColor="accent1"/>
              </w:rPr>
            </w:pPr>
          </w:p>
        </w:tc>
        <w:tc>
          <w:tcPr>
            <w:tcW w:w="2160" w:type="dxa"/>
          </w:tcPr>
          <w:p w14:paraId="44EE9DD7"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112A291C"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1977CF25"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24528C38"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r>
    </w:tbl>
    <w:p w14:paraId="4D4482B8" w14:textId="77777777" w:rsidR="00E53318" w:rsidRDefault="00E53318" w:rsidP="008A0934">
      <w:pPr>
        <w:spacing w:before="200" w:after="100" w:line="240" w:lineRule="auto"/>
        <w:rPr>
          <w:rFonts w:ascii="Arial" w:hAnsi="Arial" w:cs="Arial"/>
          <w:b/>
          <w:bCs/>
          <w:color w:val="222D54"/>
          <w:sz w:val="24"/>
          <w:szCs w:val="24"/>
        </w:rPr>
      </w:pPr>
    </w:p>
    <w:p w14:paraId="352BC69A" w14:textId="77777777" w:rsidR="00E53318" w:rsidRDefault="00E53318">
      <w:pPr>
        <w:rPr>
          <w:rFonts w:ascii="Arial" w:hAnsi="Arial" w:cs="Arial"/>
          <w:b/>
          <w:bCs/>
          <w:color w:val="222D54"/>
          <w:sz w:val="24"/>
          <w:szCs w:val="24"/>
        </w:rPr>
      </w:pPr>
      <w:r>
        <w:rPr>
          <w:rFonts w:ascii="Arial" w:hAnsi="Arial" w:cs="Arial"/>
          <w:b/>
          <w:bCs/>
          <w:color w:val="222D54"/>
          <w:sz w:val="24"/>
          <w:szCs w:val="24"/>
        </w:rPr>
        <w:br w:type="page"/>
      </w:r>
    </w:p>
    <w:p w14:paraId="008AAD03" w14:textId="77777777" w:rsidR="008A0934" w:rsidRPr="00C140A0" w:rsidRDefault="008A0934" w:rsidP="008A0934">
      <w:pPr>
        <w:spacing w:before="200" w:after="100" w:line="240" w:lineRule="auto"/>
        <w:rPr>
          <w:rFonts w:ascii="Arial" w:hAnsi="Arial" w:cs="Arial"/>
          <w:b/>
          <w:bCs/>
          <w:color w:val="222D54"/>
          <w:sz w:val="24"/>
          <w:szCs w:val="24"/>
        </w:rPr>
      </w:pPr>
      <w:r w:rsidRPr="00C140A0">
        <w:rPr>
          <w:rFonts w:ascii="Arial" w:hAnsi="Arial" w:cs="Arial"/>
          <w:b/>
          <w:bCs/>
          <w:color w:val="222D54"/>
          <w:sz w:val="24"/>
          <w:szCs w:val="24"/>
        </w:rPr>
        <w:lastRenderedPageBreak/>
        <w:t>Financial Readiness - Budget and Financial Plans</w:t>
      </w:r>
    </w:p>
    <w:p w14:paraId="631C045C" w14:textId="77777777" w:rsidR="008A0934" w:rsidRPr="00BE15B7" w:rsidRDefault="008A0934" w:rsidP="00BE15B7">
      <w:pPr>
        <w:rPr>
          <w:rFonts w:ascii="Arial" w:hAnsi="Arial" w:cs="Arial"/>
          <w:color w:val="222D54"/>
        </w:rPr>
      </w:pPr>
      <w:r w:rsidRPr="00C140A0">
        <w:rPr>
          <w:rFonts w:ascii="Arial" w:hAnsi="Arial" w:cs="Arial"/>
          <w:color w:val="222D54"/>
        </w:rPr>
        <w:t xml:space="preserve">Summarize the budget and financial resources designated for disaster-related expenses, including pre-disaster supplies and equipment, insurance deductibles, uninsured losses, debris removal, and demolition. Define who will be authorized to approve contracts and expenditures during a disaster. Ensure the treasurer or designated agent has access to bank accounts, balances, and checks, following established procedures for authorization, spending limits, and requiring dual signatures to enhance security. </w:t>
      </w:r>
    </w:p>
    <w:tbl>
      <w:tblPr>
        <w:tblStyle w:val="GridTable4-Accent2"/>
        <w:tblW w:w="10800" w:type="dxa"/>
        <w:tblLook w:val="04A0" w:firstRow="1" w:lastRow="0" w:firstColumn="1" w:lastColumn="0" w:noHBand="0" w:noVBand="1"/>
      </w:tblPr>
      <w:tblGrid>
        <w:gridCol w:w="2160"/>
        <w:gridCol w:w="2160"/>
        <w:gridCol w:w="2160"/>
        <w:gridCol w:w="2160"/>
        <w:gridCol w:w="2160"/>
      </w:tblGrid>
      <w:tr w:rsidR="008A0934" w:rsidRPr="003D5390" w14:paraId="26DA8EC0" w14:textId="77777777" w:rsidTr="00E53318">
        <w:trPr>
          <w:cnfStyle w:val="100000000000" w:firstRow="1" w:lastRow="0" w:firstColumn="0" w:lastColumn="0" w:oddVBand="0" w:evenVBand="0" w:oddHBand="0"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2160" w:type="dxa"/>
            <w:vAlign w:val="center"/>
          </w:tcPr>
          <w:p w14:paraId="44E02712" w14:textId="77777777" w:rsidR="008A0934" w:rsidRPr="00C140A0" w:rsidRDefault="008A0934" w:rsidP="00814372">
            <w:pPr>
              <w:spacing w:line="276" w:lineRule="auto"/>
              <w:jc w:val="center"/>
              <w:rPr>
                <w:rFonts w:cs="Arial"/>
                <w:color w:val="222D54"/>
              </w:rPr>
            </w:pPr>
            <w:r w:rsidRPr="00C140A0">
              <w:rPr>
                <w:rFonts w:cs="Arial"/>
                <w:color w:val="222D54"/>
              </w:rPr>
              <w:t>Account Type</w:t>
            </w:r>
          </w:p>
        </w:tc>
        <w:tc>
          <w:tcPr>
            <w:tcW w:w="2160" w:type="dxa"/>
            <w:vAlign w:val="center"/>
          </w:tcPr>
          <w:p w14:paraId="6647C730" w14:textId="77777777" w:rsidR="008A0934" w:rsidRPr="00C140A0" w:rsidRDefault="008A0934" w:rsidP="00814372">
            <w:pPr>
              <w:spacing w:line="276" w:lineRule="auto"/>
              <w:jc w:val="center"/>
              <w:cnfStyle w:val="100000000000" w:firstRow="1" w:lastRow="0" w:firstColumn="0" w:lastColumn="0" w:oddVBand="0" w:evenVBand="0" w:oddHBand="0" w:evenHBand="0" w:firstRowFirstColumn="0" w:firstRowLastColumn="0" w:lastRowFirstColumn="0" w:lastRowLastColumn="0"/>
              <w:rPr>
                <w:rFonts w:cs="Arial"/>
                <w:color w:val="222D54"/>
              </w:rPr>
            </w:pPr>
            <w:r w:rsidRPr="00C140A0">
              <w:rPr>
                <w:rFonts w:cs="Arial"/>
                <w:color w:val="222D54"/>
              </w:rPr>
              <w:t>Institution</w:t>
            </w:r>
          </w:p>
        </w:tc>
        <w:tc>
          <w:tcPr>
            <w:tcW w:w="2160" w:type="dxa"/>
            <w:vAlign w:val="center"/>
          </w:tcPr>
          <w:p w14:paraId="6AB15A9F" w14:textId="77777777" w:rsidR="008A0934" w:rsidRPr="00C140A0" w:rsidRDefault="008A0934" w:rsidP="00814372">
            <w:pPr>
              <w:jc w:val="center"/>
              <w:cnfStyle w:val="100000000000" w:firstRow="1" w:lastRow="0" w:firstColumn="0" w:lastColumn="0" w:oddVBand="0" w:evenVBand="0" w:oddHBand="0" w:evenHBand="0" w:firstRowFirstColumn="0" w:firstRowLastColumn="0" w:lastRowFirstColumn="0" w:lastRowLastColumn="0"/>
              <w:rPr>
                <w:rFonts w:cs="Arial"/>
                <w:color w:val="222D54"/>
              </w:rPr>
            </w:pPr>
            <w:r w:rsidRPr="00C140A0">
              <w:rPr>
                <w:rFonts w:cs="Arial"/>
                <w:color w:val="222D54"/>
              </w:rPr>
              <w:t>Access Instructions</w:t>
            </w:r>
          </w:p>
        </w:tc>
        <w:tc>
          <w:tcPr>
            <w:tcW w:w="2160" w:type="dxa"/>
            <w:vAlign w:val="center"/>
          </w:tcPr>
          <w:p w14:paraId="30EE6BF7" w14:textId="77777777" w:rsidR="008A0934" w:rsidRPr="003D5390" w:rsidRDefault="008A0934" w:rsidP="00814372">
            <w:pPr>
              <w:jc w:val="center"/>
              <w:cnfStyle w:val="100000000000" w:firstRow="1" w:lastRow="0" w:firstColumn="0" w:lastColumn="0" w:oddVBand="0" w:evenVBand="0" w:oddHBand="0" w:evenHBand="0" w:firstRowFirstColumn="0" w:firstRowLastColumn="0" w:lastRowFirstColumn="0" w:lastRowLastColumn="0"/>
              <w:rPr>
                <w:rFonts w:cs="Arial"/>
                <w:color w:val="203469" w:themeColor="accent1"/>
              </w:rPr>
            </w:pPr>
            <w:r>
              <w:rPr>
                <w:rFonts w:cs="Arial"/>
                <w:color w:val="203469" w:themeColor="accent1"/>
              </w:rPr>
              <w:t>Responsible Contact</w:t>
            </w:r>
          </w:p>
        </w:tc>
        <w:tc>
          <w:tcPr>
            <w:tcW w:w="2160" w:type="dxa"/>
            <w:vAlign w:val="center"/>
          </w:tcPr>
          <w:p w14:paraId="45B0B347" w14:textId="77777777" w:rsidR="008A0934" w:rsidRPr="00C140A0" w:rsidRDefault="008A0934" w:rsidP="00814372">
            <w:pPr>
              <w:spacing w:line="276" w:lineRule="auto"/>
              <w:jc w:val="center"/>
              <w:cnfStyle w:val="100000000000" w:firstRow="1" w:lastRow="0" w:firstColumn="0" w:lastColumn="0" w:oddVBand="0" w:evenVBand="0" w:oddHBand="0" w:evenHBand="0" w:firstRowFirstColumn="0" w:firstRowLastColumn="0" w:lastRowFirstColumn="0" w:lastRowLastColumn="0"/>
              <w:rPr>
                <w:rFonts w:cs="Arial"/>
                <w:color w:val="222D54"/>
              </w:rPr>
            </w:pPr>
            <w:r w:rsidRPr="00C140A0">
              <w:rPr>
                <w:rFonts w:cs="Arial"/>
                <w:color w:val="222D54"/>
              </w:rPr>
              <w:t>Notes</w:t>
            </w:r>
          </w:p>
        </w:tc>
      </w:tr>
      <w:tr w:rsidR="008A0934" w:rsidRPr="003D5390" w14:paraId="59523AAD" w14:textId="77777777" w:rsidTr="00E53318">
        <w:trPr>
          <w:cnfStyle w:val="000000100000" w:firstRow="0" w:lastRow="0" w:firstColumn="0" w:lastColumn="0" w:oddVBand="0" w:evenVBand="0" w:oddHBand="1"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2160" w:type="dxa"/>
          </w:tcPr>
          <w:p w14:paraId="29A31B11" w14:textId="77777777" w:rsidR="008A0934" w:rsidRPr="003D5390" w:rsidRDefault="008A0934" w:rsidP="00F566F9">
            <w:pPr>
              <w:rPr>
                <w:color w:val="203469" w:themeColor="accent1"/>
              </w:rPr>
            </w:pPr>
          </w:p>
        </w:tc>
        <w:tc>
          <w:tcPr>
            <w:tcW w:w="2160" w:type="dxa"/>
          </w:tcPr>
          <w:p w14:paraId="7152214E"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76D4AE22"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582957D8"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451BDF4C"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r>
      <w:tr w:rsidR="008A0934" w:rsidRPr="003D5390" w14:paraId="53B9F795" w14:textId="77777777" w:rsidTr="00E53318">
        <w:trPr>
          <w:trHeight w:val="432"/>
        </w:trPr>
        <w:tc>
          <w:tcPr>
            <w:cnfStyle w:val="001000000000" w:firstRow="0" w:lastRow="0" w:firstColumn="1" w:lastColumn="0" w:oddVBand="0" w:evenVBand="0" w:oddHBand="0" w:evenHBand="0" w:firstRowFirstColumn="0" w:firstRowLastColumn="0" w:lastRowFirstColumn="0" w:lastRowLastColumn="0"/>
            <w:tcW w:w="2160" w:type="dxa"/>
          </w:tcPr>
          <w:p w14:paraId="42A1F768" w14:textId="77777777" w:rsidR="008A0934" w:rsidRPr="003D5390" w:rsidRDefault="008A0934" w:rsidP="00F566F9">
            <w:pPr>
              <w:rPr>
                <w:color w:val="203469" w:themeColor="accent1"/>
              </w:rPr>
            </w:pPr>
          </w:p>
        </w:tc>
        <w:tc>
          <w:tcPr>
            <w:tcW w:w="2160" w:type="dxa"/>
          </w:tcPr>
          <w:p w14:paraId="5A9D3496"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60" w:type="dxa"/>
          </w:tcPr>
          <w:p w14:paraId="5BF7363B"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60" w:type="dxa"/>
          </w:tcPr>
          <w:p w14:paraId="35E86A2C"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60" w:type="dxa"/>
          </w:tcPr>
          <w:p w14:paraId="303DF3AD"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r>
      <w:tr w:rsidR="008A0934" w:rsidRPr="003D5390" w14:paraId="0F16692B" w14:textId="77777777" w:rsidTr="00E53318">
        <w:trPr>
          <w:cnfStyle w:val="000000100000" w:firstRow="0" w:lastRow="0" w:firstColumn="0" w:lastColumn="0" w:oddVBand="0" w:evenVBand="0" w:oddHBand="1"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2160" w:type="dxa"/>
          </w:tcPr>
          <w:p w14:paraId="205BF0C3" w14:textId="77777777" w:rsidR="008A0934" w:rsidRPr="003D5390" w:rsidRDefault="008A0934" w:rsidP="00F566F9">
            <w:pPr>
              <w:rPr>
                <w:color w:val="203469" w:themeColor="accent1"/>
              </w:rPr>
            </w:pPr>
          </w:p>
        </w:tc>
        <w:tc>
          <w:tcPr>
            <w:tcW w:w="2160" w:type="dxa"/>
          </w:tcPr>
          <w:p w14:paraId="02303652"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0EA0943A"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41631D89"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1270DE8C"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r>
      <w:tr w:rsidR="008A0934" w:rsidRPr="003D5390" w14:paraId="4ABDCF95" w14:textId="77777777" w:rsidTr="00E53318">
        <w:trPr>
          <w:trHeight w:val="432"/>
        </w:trPr>
        <w:tc>
          <w:tcPr>
            <w:cnfStyle w:val="001000000000" w:firstRow="0" w:lastRow="0" w:firstColumn="1" w:lastColumn="0" w:oddVBand="0" w:evenVBand="0" w:oddHBand="0" w:evenHBand="0" w:firstRowFirstColumn="0" w:firstRowLastColumn="0" w:lastRowFirstColumn="0" w:lastRowLastColumn="0"/>
            <w:tcW w:w="2160" w:type="dxa"/>
          </w:tcPr>
          <w:p w14:paraId="69CD54F6" w14:textId="77777777" w:rsidR="008A0934" w:rsidRPr="003D5390" w:rsidRDefault="008A0934" w:rsidP="00F566F9">
            <w:pPr>
              <w:rPr>
                <w:color w:val="203469" w:themeColor="accent1"/>
              </w:rPr>
            </w:pPr>
          </w:p>
        </w:tc>
        <w:tc>
          <w:tcPr>
            <w:tcW w:w="2160" w:type="dxa"/>
          </w:tcPr>
          <w:p w14:paraId="05414001"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60" w:type="dxa"/>
          </w:tcPr>
          <w:p w14:paraId="334129A6"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60" w:type="dxa"/>
          </w:tcPr>
          <w:p w14:paraId="65E7A37D"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60" w:type="dxa"/>
          </w:tcPr>
          <w:p w14:paraId="0277D89E"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r>
      <w:tr w:rsidR="008A0934" w:rsidRPr="003D5390" w14:paraId="280ED324" w14:textId="77777777" w:rsidTr="00E53318">
        <w:trPr>
          <w:cnfStyle w:val="000000100000" w:firstRow="0" w:lastRow="0" w:firstColumn="0" w:lastColumn="0" w:oddVBand="0" w:evenVBand="0" w:oddHBand="1"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2160" w:type="dxa"/>
          </w:tcPr>
          <w:p w14:paraId="6ED16B15" w14:textId="77777777" w:rsidR="008A0934" w:rsidRPr="003D5390" w:rsidRDefault="008A0934" w:rsidP="00F566F9">
            <w:pPr>
              <w:rPr>
                <w:color w:val="203469" w:themeColor="accent1"/>
              </w:rPr>
            </w:pPr>
          </w:p>
        </w:tc>
        <w:tc>
          <w:tcPr>
            <w:tcW w:w="2160" w:type="dxa"/>
          </w:tcPr>
          <w:p w14:paraId="7306014F"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486D1721"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1C1D2854"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25A0E21A"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r>
    </w:tbl>
    <w:p w14:paraId="5BC6E1CB" w14:textId="77777777" w:rsidR="008A0934" w:rsidRPr="00C140A0" w:rsidRDefault="008A0934" w:rsidP="008A0934">
      <w:pPr>
        <w:spacing w:before="500" w:after="100"/>
        <w:rPr>
          <w:rFonts w:ascii="Arial" w:hAnsi="Arial" w:cs="Arial"/>
          <w:b/>
          <w:bCs/>
          <w:color w:val="222D54"/>
          <w:sz w:val="24"/>
          <w:szCs w:val="24"/>
        </w:rPr>
      </w:pPr>
      <w:r w:rsidRPr="00C140A0">
        <w:rPr>
          <w:rFonts w:ascii="Arial" w:hAnsi="Arial" w:cs="Arial"/>
          <w:b/>
          <w:bCs/>
          <w:color w:val="222D54"/>
          <w:sz w:val="24"/>
          <w:szCs w:val="24"/>
        </w:rPr>
        <w:t>Coordination with Sentry Management</w:t>
      </w:r>
    </w:p>
    <w:p w14:paraId="77D12127" w14:textId="77777777" w:rsidR="008A0934" w:rsidRPr="00C140A0" w:rsidRDefault="008A0934" w:rsidP="00BE15B7">
      <w:pPr>
        <w:rPr>
          <w:rFonts w:ascii="Arial" w:hAnsi="Arial" w:cs="Arial"/>
          <w:color w:val="222D54"/>
          <w:sz w:val="24"/>
          <w:szCs w:val="24"/>
        </w:rPr>
      </w:pPr>
      <w:r w:rsidRPr="00C140A0">
        <w:rPr>
          <w:rFonts w:ascii="Arial" w:hAnsi="Arial" w:cs="Arial"/>
          <w:color w:val="222D54"/>
          <w:sz w:val="24"/>
          <w:szCs w:val="24"/>
        </w:rPr>
        <w:t xml:space="preserve">Outline plans for clear communication and coordination with Sentry Management to integrate their support into the community’s disaster plan. Sentry can assist by providing specialized communications and support for disaster-related expenses, such as support personnel and needed staff. Consider and incorporate any responses and recommendations from your Sentry Manager into the disaster plan to ensure seamless management during emergencies.  </w:t>
      </w:r>
    </w:p>
    <w:tbl>
      <w:tblPr>
        <w:tblStyle w:val="GridTable4-Accent2"/>
        <w:tblW w:w="10900" w:type="dxa"/>
        <w:tblLook w:val="04A0" w:firstRow="1" w:lastRow="0" w:firstColumn="1" w:lastColumn="0" w:noHBand="0" w:noVBand="1"/>
      </w:tblPr>
      <w:tblGrid>
        <w:gridCol w:w="2470"/>
        <w:gridCol w:w="2117"/>
        <w:gridCol w:w="2107"/>
        <w:gridCol w:w="2102"/>
        <w:gridCol w:w="2104"/>
      </w:tblGrid>
      <w:tr w:rsidR="008A0934" w:rsidRPr="003D5390" w14:paraId="479816A6" w14:textId="77777777" w:rsidTr="00E53318">
        <w:trPr>
          <w:cnfStyle w:val="100000000000" w:firstRow="1" w:lastRow="0" w:firstColumn="0" w:lastColumn="0" w:oddVBand="0" w:evenVBand="0" w:oddHBand="0"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2180" w:type="dxa"/>
            <w:vAlign w:val="center"/>
          </w:tcPr>
          <w:p w14:paraId="2CF1D167" w14:textId="77777777" w:rsidR="008A0934" w:rsidRPr="00C140A0" w:rsidRDefault="008A0934" w:rsidP="00814372">
            <w:pPr>
              <w:spacing w:line="276" w:lineRule="auto"/>
              <w:jc w:val="center"/>
              <w:rPr>
                <w:rFonts w:cs="Arial"/>
                <w:color w:val="222D54"/>
              </w:rPr>
            </w:pPr>
            <w:r>
              <w:rPr>
                <w:rFonts w:cs="Arial"/>
                <w:color w:val="222D54"/>
              </w:rPr>
              <w:t>Task/Responsibility</w:t>
            </w:r>
          </w:p>
        </w:tc>
        <w:tc>
          <w:tcPr>
            <w:tcW w:w="2180" w:type="dxa"/>
            <w:vAlign w:val="center"/>
          </w:tcPr>
          <w:p w14:paraId="53FB1630" w14:textId="77777777" w:rsidR="008A0934" w:rsidRPr="00C140A0" w:rsidRDefault="008A0934" w:rsidP="00814372">
            <w:pPr>
              <w:spacing w:line="276" w:lineRule="auto"/>
              <w:jc w:val="center"/>
              <w:cnfStyle w:val="100000000000" w:firstRow="1" w:lastRow="0" w:firstColumn="0" w:lastColumn="0" w:oddVBand="0" w:evenVBand="0" w:oddHBand="0" w:evenHBand="0" w:firstRowFirstColumn="0" w:firstRowLastColumn="0" w:lastRowFirstColumn="0" w:lastRowLastColumn="0"/>
              <w:rPr>
                <w:rFonts w:cs="Arial"/>
                <w:color w:val="222D54"/>
              </w:rPr>
            </w:pPr>
            <w:r>
              <w:rPr>
                <w:rFonts w:cs="Arial"/>
                <w:color w:val="222D54"/>
              </w:rPr>
              <w:t>Sentry Contact Name</w:t>
            </w:r>
          </w:p>
        </w:tc>
        <w:tc>
          <w:tcPr>
            <w:tcW w:w="2180" w:type="dxa"/>
            <w:vAlign w:val="center"/>
          </w:tcPr>
          <w:p w14:paraId="628F0B00" w14:textId="77777777" w:rsidR="008A0934" w:rsidRPr="00C140A0" w:rsidRDefault="008A0934" w:rsidP="00814372">
            <w:pPr>
              <w:jc w:val="center"/>
              <w:cnfStyle w:val="100000000000" w:firstRow="1" w:lastRow="0" w:firstColumn="0" w:lastColumn="0" w:oddVBand="0" w:evenVBand="0" w:oddHBand="0" w:evenHBand="0" w:firstRowFirstColumn="0" w:firstRowLastColumn="0" w:lastRowFirstColumn="0" w:lastRowLastColumn="0"/>
              <w:rPr>
                <w:rFonts w:cs="Arial"/>
                <w:color w:val="222D54"/>
              </w:rPr>
            </w:pPr>
            <w:r>
              <w:rPr>
                <w:rFonts w:cs="Arial"/>
                <w:color w:val="222D54"/>
              </w:rPr>
              <w:t>Phone</w:t>
            </w:r>
          </w:p>
        </w:tc>
        <w:tc>
          <w:tcPr>
            <w:tcW w:w="2180" w:type="dxa"/>
            <w:vAlign w:val="center"/>
          </w:tcPr>
          <w:p w14:paraId="24A5D77E" w14:textId="77777777" w:rsidR="008A0934" w:rsidRPr="003D5390" w:rsidRDefault="008A0934" w:rsidP="00814372">
            <w:pPr>
              <w:jc w:val="center"/>
              <w:cnfStyle w:val="100000000000" w:firstRow="1" w:lastRow="0" w:firstColumn="0" w:lastColumn="0" w:oddVBand="0" w:evenVBand="0" w:oddHBand="0" w:evenHBand="0" w:firstRowFirstColumn="0" w:firstRowLastColumn="0" w:lastRowFirstColumn="0" w:lastRowLastColumn="0"/>
              <w:rPr>
                <w:rFonts w:cs="Arial"/>
                <w:color w:val="203469" w:themeColor="accent1"/>
              </w:rPr>
            </w:pPr>
            <w:r>
              <w:rPr>
                <w:rFonts w:cs="Arial"/>
                <w:color w:val="203469" w:themeColor="accent1"/>
              </w:rPr>
              <w:t>Email</w:t>
            </w:r>
          </w:p>
        </w:tc>
        <w:tc>
          <w:tcPr>
            <w:tcW w:w="2180" w:type="dxa"/>
            <w:vAlign w:val="center"/>
          </w:tcPr>
          <w:p w14:paraId="0948C41C" w14:textId="77777777" w:rsidR="008A0934" w:rsidRPr="00C140A0" w:rsidRDefault="008A0934" w:rsidP="00814372">
            <w:pPr>
              <w:spacing w:line="276" w:lineRule="auto"/>
              <w:jc w:val="center"/>
              <w:cnfStyle w:val="100000000000" w:firstRow="1" w:lastRow="0" w:firstColumn="0" w:lastColumn="0" w:oddVBand="0" w:evenVBand="0" w:oddHBand="0" w:evenHBand="0" w:firstRowFirstColumn="0" w:firstRowLastColumn="0" w:lastRowFirstColumn="0" w:lastRowLastColumn="0"/>
              <w:rPr>
                <w:rFonts w:cs="Arial"/>
                <w:color w:val="222D54"/>
              </w:rPr>
            </w:pPr>
            <w:r w:rsidRPr="00C140A0">
              <w:rPr>
                <w:rFonts w:cs="Arial"/>
                <w:color w:val="222D54"/>
              </w:rPr>
              <w:t>Notes</w:t>
            </w:r>
          </w:p>
        </w:tc>
      </w:tr>
      <w:tr w:rsidR="008A0934" w:rsidRPr="003D5390" w14:paraId="1E874327" w14:textId="77777777" w:rsidTr="00E53318">
        <w:trPr>
          <w:cnfStyle w:val="000000100000" w:firstRow="0" w:lastRow="0" w:firstColumn="0" w:lastColumn="0" w:oddVBand="0" w:evenVBand="0" w:oddHBand="1"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2180" w:type="dxa"/>
          </w:tcPr>
          <w:p w14:paraId="30A9CC27" w14:textId="77777777" w:rsidR="008A0934" w:rsidRPr="003D5390" w:rsidRDefault="008A0934" w:rsidP="00F566F9">
            <w:pPr>
              <w:rPr>
                <w:color w:val="203469" w:themeColor="accent1"/>
              </w:rPr>
            </w:pPr>
          </w:p>
        </w:tc>
        <w:tc>
          <w:tcPr>
            <w:tcW w:w="2180" w:type="dxa"/>
          </w:tcPr>
          <w:p w14:paraId="7D09B294"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80" w:type="dxa"/>
          </w:tcPr>
          <w:p w14:paraId="7814E3BB"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80" w:type="dxa"/>
          </w:tcPr>
          <w:p w14:paraId="54716276"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80" w:type="dxa"/>
          </w:tcPr>
          <w:p w14:paraId="1CDB2781"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r>
      <w:tr w:rsidR="008A0934" w:rsidRPr="003D5390" w14:paraId="730B1C54" w14:textId="77777777" w:rsidTr="00E53318">
        <w:trPr>
          <w:trHeight w:val="432"/>
        </w:trPr>
        <w:tc>
          <w:tcPr>
            <w:cnfStyle w:val="001000000000" w:firstRow="0" w:lastRow="0" w:firstColumn="1" w:lastColumn="0" w:oddVBand="0" w:evenVBand="0" w:oddHBand="0" w:evenHBand="0" w:firstRowFirstColumn="0" w:firstRowLastColumn="0" w:lastRowFirstColumn="0" w:lastRowLastColumn="0"/>
            <w:tcW w:w="2180" w:type="dxa"/>
          </w:tcPr>
          <w:p w14:paraId="4627E6FD" w14:textId="77777777" w:rsidR="008A0934" w:rsidRPr="003D5390" w:rsidRDefault="008A0934" w:rsidP="00F566F9">
            <w:pPr>
              <w:rPr>
                <w:color w:val="203469" w:themeColor="accent1"/>
              </w:rPr>
            </w:pPr>
          </w:p>
        </w:tc>
        <w:tc>
          <w:tcPr>
            <w:tcW w:w="2180" w:type="dxa"/>
          </w:tcPr>
          <w:p w14:paraId="03D55E1E"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80" w:type="dxa"/>
          </w:tcPr>
          <w:p w14:paraId="2B884F16"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80" w:type="dxa"/>
          </w:tcPr>
          <w:p w14:paraId="274EBC96"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80" w:type="dxa"/>
          </w:tcPr>
          <w:p w14:paraId="12A585CF"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r>
      <w:tr w:rsidR="008A0934" w:rsidRPr="003D5390" w14:paraId="007727D8" w14:textId="77777777" w:rsidTr="00E53318">
        <w:trPr>
          <w:cnfStyle w:val="000000100000" w:firstRow="0" w:lastRow="0" w:firstColumn="0" w:lastColumn="0" w:oddVBand="0" w:evenVBand="0" w:oddHBand="1"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2180" w:type="dxa"/>
          </w:tcPr>
          <w:p w14:paraId="0C4AC352" w14:textId="77777777" w:rsidR="008A0934" w:rsidRPr="003D5390" w:rsidRDefault="008A0934" w:rsidP="00F566F9">
            <w:pPr>
              <w:rPr>
                <w:color w:val="203469" w:themeColor="accent1"/>
              </w:rPr>
            </w:pPr>
          </w:p>
        </w:tc>
        <w:tc>
          <w:tcPr>
            <w:tcW w:w="2180" w:type="dxa"/>
          </w:tcPr>
          <w:p w14:paraId="2B33DD8F"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80" w:type="dxa"/>
          </w:tcPr>
          <w:p w14:paraId="7FC77656"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80" w:type="dxa"/>
          </w:tcPr>
          <w:p w14:paraId="2213B4B5"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80" w:type="dxa"/>
          </w:tcPr>
          <w:p w14:paraId="69085A25"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r>
      <w:tr w:rsidR="008A0934" w:rsidRPr="003D5390" w14:paraId="2F98EFB7" w14:textId="77777777" w:rsidTr="00E53318">
        <w:trPr>
          <w:trHeight w:val="432"/>
        </w:trPr>
        <w:tc>
          <w:tcPr>
            <w:cnfStyle w:val="001000000000" w:firstRow="0" w:lastRow="0" w:firstColumn="1" w:lastColumn="0" w:oddVBand="0" w:evenVBand="0" w:oddHBand="0" w:evenHBand="0" w:firstRowFirstColumn="0" w:firstRowLastColumn="0" w:lastRowFirstColumn="0" w:lastRowLastColumn="0"/>
            <w:tcW w:w="2180" w:type="dxa"/>
          </w:tcPr>
          <w:p w14:paraId="76403A3E" w14:textId="77777777" w:rsidR="008A0934" w:rsidRPr="003D5390" w:rsidRDefault="008A0934" w:rsidP="00F566F9">
            <w:pPr>
              <w:rPr>
                <w:color w:val="203469" w:themeColor="accent1"/>
              </w:rPr>
            </w:pPr>
          </w:p>
        </w:tc>
        <w:tc>
          <w:tcPr>
            <w:tcW w:w="2180" w:type="dxa"/>
          </w:tcPr>
          <w:p w14:paraId="1907663F"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80" w:type="dxa"/>
          </w:tcPr>
          <w:p w14:paraId="4BEA385B"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80" w:type="dxa"/>
          </w:tcPr>
          <w:p w14:paraId="7380E11C"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80" w:type="dxa"/>
          </w:tcPr>
          <w:p w14:paraId="3248D826"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r>
      <w:tr w:rsidR="008A0934" w:rsidRPr="003D5390" w14:paraId="21E3CA47" w14:textId="77777777" w:rsidTr="00E53318">
        <w:trPr>
          <w:cnfStyle w:val="000000100000" w:firstRow="0" w:lastRow="0" w:firstColumn="0" w:lastColumn="0" w:oddVBand="0" w:evenVBand="0" w:oddHBand="1"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2180" w:type="dxa"/>
          </w:tcPr>
          <w:p w14:paraId="19310504" w14:textId="77777777" w:rsidR="008A0934" w:rsidRPr="003D5390" w:rsidRDefault="008A0934" w:rsidP="00F566F9">
            <w:pPr>
              <w:rPr>
                <w:color w:val="203469" w:themeColor="accent1"/>
              </w:rPr>
            </w:pPr>
          </w:p>
        </w:tc>
        <w:tc>
          <w:tcPr>
            <w:tcW w:w="2180" w:type="dxa"/>
          </w:tcPr>
          <w:p w14:paraId="089A3383"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80" w:type="dxa"/>
          </w:tcPr>
          <w:p w14:paraId="1EB6DFE4"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80" w:type="dxa"/>
          </w:tcPr>
          <w:p w14:paraId="68B7E340"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80" w:type="dxa"/>
          </w:tcPr>
          <w:p w14:paraId="7195FBA5"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r>
    </w:tbl>
    <w:p w14:paraId="3AD3B779" w14:textId="77777777" w:rsidR="008A0934" w:rsidRDefault="008A0934" w:rsidP="008A0934">
      <w:pPr>
        <w:spacing w:before="200" w:after="100"/>
        <w:rPr>
          <w:rFonts w:ascii="Arial" w:hAnsi="Arial" w:cs="Arial"/>
          <w:b/>
          <w:bCs/>
          <w:color w:val="222D54"/>
          <w:sz w:val="24"/>
          <w:szCs w:val="24"/>
        </w:rPr>
      </w:pPr>
    </w:p>
    <w:p w14:paraId="673260D7" w14:textId="77777777" w:rsidR="008A0934" w:rsidRDefault="008A0934" w:rsidP="008A0934">
      <w:pPr>
        <w:spacing w:before="200" w:after="100"/>
        <w:rPr>
          <w:rFonts w:ascii="Arial" w:hAnsi="Arial" w:cs="Arial"/>
          <w:b/>
          <w:bCs/>
          <w:color w:val="222D54"/>
          <w:sz w:val="24"/>
          <w:szCs w:val="24"/>
        </w:rPr>
      </w:pPr>
    </w:p>
    <w:p w14:paraId="12BA07AD" w14:textId="77777777" w:rsidR="008A0934" w:rsidRDefault="008A0934" w:rsidP="008A0934">
      <w:pPr>
        <w:spacing w:before="200" w:after="100"/>
        <w:rPr>
          <w:rFonts w:ascii="Arial" w:hAnsi="Arial" w:cs="Arial"/>
          <w:b/>
          <w:bCs/>
          <w:color w:val="222D54"/>
          <w:sz w:val="24"/>
          <w:szCs w:val="24"/>
        </w:rPr>
      </w:pPr>
    </w:p>
    <w:p w14:paraId="511A08D1" w14:textId="77777777" w:rsidR="00E53318" w:rsidRDefault="00E53318">
      <w:pPr>
        <w:rPr>
          <w:rFonts w:ascii="Arial" w:hAnsi="Arial" w:cs="Arial"/>
          <w:b/>
          <w:bCs/>
          <w:color w:val="222D54"/>
          <w:sz w:val="24"/>
          <w:szCs w:val="24"/>
        </w:rPr>
      </w:pPr>
      <w:r>
        <w:rPr>
          <w:rFonts w:ascii="Arial" w:hAnsi="Arial" w:cs="Arial"/>
          <w:b/>
          <w:bCs/>
          <w:color w:val="222D54"/>
          <w:sz w:val="24"/>
          <w:szCs w:val="24"/>
        </w:rPr>
        <w:br w:type="page"/>
      </w:r>
    </w:p>
    <w:p w14:paraId="05C53D16" w14:textId="0E904E57" w:rsidR="008A0934" w:rsidRPr="00C140A0" w:rsidRDefault="008A0934" w:rsidP="008A0934">
      <w:pPr>
        <w:spacing w:before="200" w:after="100"/>
        <w:rPr>
          <w:rFonts w:ascii="Arial" w:hAnsi="Arial" w:cs="Arial"/>
          <w:b/>
          <w:bCs/>
          <w:color w:val="222D54"/>
          <w:sz w:val="24"/>
          <w:szCs w:val="24"/>
        </w:rPr>
      </w:pPr>
      <w:r w:rsidRPr="00C140A0">
        <w:rPr>
          <w:rFonts w:ascii="Arial" w:hAnsi="Arial" w:cs="Arial"/>
          <w:b/>
          <w:bCs/>
          <w:color w:val="222D54"/>
          <w:sz w:val="24"/>
          <w:szCs w:val="24"/>
        </w:rPr>
        <w:lastRenderedPageBreak/>
        <w:t>Safeguarding Important Documents and Records</w:t>
      </w:r>
    </w:p>
    <w:p w14:paraId="77BCE020" w14:textId="77E82E18" w:rsidR="008A0934" w:rsidRPr="00EE4EE3" w:rsidRDefault="008A0934" w:rsidP="00E53318">
      <w:pPr>
        <w:rPr>
          <w:rFonts w:ascii="Arial" w:hAnsi="Arial" w:cs="Arial"/>
          <w:color w:val="222D54"/>
          <w:sz w:val="24"/>
          <w:szCs w:val="24"/>
        </w:rPr>
      </w:pPr>
      <w:r w:rsidRPr="00C140A0">
        <w:rPr>
          <w:rFonts w:ascii="Arial" w:hAnsi="Arial" w:cs="Arial"/>
          <w:color w:val="222D54"/>
          <w:sz w:val="24"/>
          <w:szCs w:val="24"/>
        </w:rPr>
        <w:t>Establish procedures for protecting important documents and electronic records. These include governing documents such as Articles of Incorporation, covenants, bylaws, and resolutions; insurance policies; bank account numbers, statements, checks, and assessment payment history; meeting minutes, past architectural and landscape approvals, correspondence, equipment warranties, and contracts. Regularly back up electronic files and store them securely, such as in a safe deposit box. Sentry Management can also securely store these documents in a physical storage facility and electronically on CommunityPro</w:t>
      </w:r>
      <w:r w:rsidRPr="00C140A0">
        <w:rPr>
          <w:rFonts w:ascii="Arial" w:hAnsi="Arial" w:cs="Arial"/>
          <w:color w:val="222D54"/>
          <w:sz w:val="24"/>
          <w:szCs w:val="24"/>
          <w:vertAlign w:val="superscript"/>
        </w:rPr>
        <w:t>®</w:t>
      </w:r>
      <w:r w:rsidRPr="00C140A0">
        <w:rPr>
          <w:rFonts w:ascii="Arial" w:hAnsi="Arial" w:cs="Arial"/>
          <w:color w:val="222D54"/>
          <w:sz w:val="24"/>
          <w:szCs w:val="24"/>
        </w:rPr>
        <w:t xml:space="preserve"> for your convenience. </w:t>
      </w:r>
    </w:p>
    <w:tbl>
      <w:tblPr>
        <w:tblStyle w:val="GridTable4-Accent2"/>
        <w:tblW w:w="10800" w:type="dxa"/>
        <w:tblLook w:val="04A0" w:firstRow="1" w:lastRow="0" w:firstColumn="1" w:lastColumn="0" w:noHBand="0" w:noVBand="1"/>
      </w:tblPr>
      <w:tblGrid>
        <w:gridCol w:w="1800"/>
        <w:gridCol w:w="1800"/>
        <w:gridCol w:w="1800"/>
        <w:gridCol w:w="1800"/>
        <w:gridCol w:w="1800"/>
        <w:gridCol w:w="1800"/>
      </w:tblGrid>
      <w:tr w:rsidR="008A0934" w:rsidRPr="003D5390" w14:paraId="57FAD417" w14:textId="77777777" w:rsidTr="00E53318">
        <w:trPr>
          <w:cnfStyle w:val="100000000000" w:firstRow="1" w:lastRow="0" w:firstColumn="0" w:lastColumn="0" w:oddVBand="0" w:evenVBand="0" w:oddHBand="0"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1800" w:type="dxa"/>
            <w:vAlign w:val="center"/>
          </w:tcPr>
          <w:p w14:paraId="23EF2C6E" w14:textId="77777777" w:rsidR="008A0934" w:rsidRPr="00C140A0" w:rsidRDefault="008A0934" w:rsidP="00814372">
            <w:pPr>
              <w:spacing w:line="276" w:lineRule="auto"/>
              <w:jc w:val="center"/>
              <w:rPr>
                <w:rFonts w:cs="Arial"/>
                <w:color w:val="222D54"/>
              </w:rPr>
            </w:pPr>
            <w:r>
              <w:rPr>
                <w:rFonts w:cs="Arial"/>
                <w:color w:val="222D54"/>
              </w:rPr>
              <w:t>Document</w:t>
            </w:r>
            <w:r w:rsidRPr="00C140A0">
              <w:rPr>
                <w:rFonts w:cs="Arial"/>
                <w:color w:val="222D54"/>
              </w:rPr>
              <w:t xml:space="preserve"> Type</w:t>
            </w:r>
          </w:p>
        </w:tc>
        <w:tc>
          <w:tcPr>
            <w:tcW w:w="1800" w:type="dxa"/>
            <w:vAlign w:val="center"/>
          </w:tcPr>
          <w:p w14:paraId="298834BB" w14:textId="77777777" w:rsidR="008A0934" w:rsidRPr="00C140A0" w:rsidRDefault="008A0934" w:rsidP="00814372">
            <w:pPr>
              <w:spacing w:line="276" w:lineRule="auto"/>
              <w:jc w:val="center"/>
              <w:cnfStyle w:val="100000000000" w:firstRow="1" w:lastRow="0" w:firstColumn="0" w:lastColumn="0" w:oddVBand="0" w:evenVBand="0" w:oddHBand="0" w:evenHBand="0" w:firstRowFirstColumn="0" w:firstRowLastColumn="0" w:lastRowFirstColumn="0" w:lastRowLastColumn="0"/>
              <w:rPr>
                <w:rFonts w:cs="Arial"/>
                <w:color w:val="222D54"/>
              </w:rPr>
            </w:pPr>
            <w:r>
              <w:rPr>
                <w:rFonts w:cs="Arial"/>
                <w:color w:val="222D54"/>
              </w:rPr>
              <w:t>Location Stored</w:t>
            </w:r>
          </w:p>
        </w:tc>
        <w:tc>
          <w:tcPr>
            <w:tcW w:w="1800" w:type="dxa"/>
            <w:vAlign w:val="center"/>
          </w:tcPr>
          <w:p w14:paraId="695BA952" w14:textId="77777777" w:rsidR="008A0934" w:rsidRPr="00C140A0" w:rsidRDefault="008A0934" w:rsidP="00814372">
            <w:pPr>
              <w:jc w:val="center"/>
              <w:cnfStyle w:val="100000000000" w:firstRow="1" w:lastRow="0" w:firstColumn="0" w:lastColumn="0" w:oddVBand="0" w:evenVBand="0" w:oddHBand="0" w:evenHBand="0" w:firstRowFirstColumn="0" w:firstRowLastColumn="0" w:lastRowFirstColumn="0" w:lastRowLastColumn="0"/>
              <w:rPr>
                <w:rFonts w:cs="Arial"/>
                <w:color w:val="222D54"/>
              </w:rPr>
            </w:pPr>
            <w:r>
              <w:rPr>
                <w:rFonts w:cs="Arial"/>
                <w:color w:val="222D54"/>
              </w:rPr>
              <w:t>Digital Backup Available</w:t>
            </w:r>
          </w:p>
        </w:tc>
        <w:tc>
          <w:tcPr>
            <w:tcW w:w="1800" w:type="dxa"/>
            <w:vAlign w:val="center"/>
          </w:tcPr>
          <w:p w14:paraId="7C7BA240" w14:textId="77777777" w:rsidR="008A0934" w:rsidRPr="003D5390" w:rsidRDefault="008A0934" w:rsidP="00814372">
            <w:pPr>
              <w:jc w:val="center"/>
              <w:cnfStyle w:val="100000000000" w:firstRow="1" w:lastRow="0" w:firstColumn="0" w:lastColumn="0" w:oddVBand="0" w:evenVBand="0" w:oddHBand="0" w:evenHBand="0" w:firstRowFirstColumn="0" w:firstRowLastColumn="0" w:lastRowFirstColumn="0" w:lastRowLastColumn="0"/>
              <w:rPr>
                <w:rFonts w:cs="Arial"/>
                <w:color w:val="203469" w:themeColor="accent1"/>
              </w:rPr>
            </w:pPr>
            <w:r>
              <w:rPr>
                <w:rFonts w:cs="Arial"/>
                <w:color w:val="203469" w:themeColor="accent1"/>
              </w:rPr>
              <w:t>Last Reviewed</w:t>
            </w:r>
          </w:p>
        </w:tc>
        <w:tc>
          <w:tcPr>
            <w:tcW w:w="1800" w:type="dxa"/>
            <w:vAlign w:val="center"/>
          </w:tcPr>
          <w:p w14:paraId="2E0C6DEF" w14:textId="77777777" w:rsidR="008A0934" w:rsidRPr="00C140A0" w:rsidRDefault="008A0934" w:rsidP="00814372">
            <w:pPr>
              <w:jc w:val="center"/>
              <w:cnfStyle w:val="100000000000" w:firstRow="1" w:lastRow="0" w:firstColumn="0" w:lastColumn="0" w:oddVBand="0" w:evenVBand="0" w:oddHBand="0" w:evenHBand="0" w:firstRowFirstColumn="0" w:firstRowLastColumn="0" w:lastRowFirstColumn="0" w:lastRowLastColumn="0"/>
              <w:rPr>
                <w:rFonts w:cs="Arial"/>
                <w:color w:val="222D54"/>
              </w:rPr>
            </w:pPr>
            <w:r>
              <w:rPr>
                <w:rFonts w:cs="Arial"/>
                <w:color w:val="222D54"/>
              </w:rPr>
              <w:t>Responsible Party</w:t>
            </w:r>
          </w:p>
        </w:tc>
        <w:tc>
          <w:tcPr>
            <w:tcW w:w="1800" w:type="dxa"/>
            <w:vAlign w:val="center"/>
          </w:tcPr>
          <w:p w14:paraId="2DE226E4" w14:textId="77777777" w:rsidR="008A0934" w:rsidRPr="00C140A0" w:rsidRDefault="008A0934" w:rsidP="00814372">
            <w:pPr>
              <w:spacing w:line="276" w:lineRule="auto"/>
              <w:jc w:val="center"/>
              <w:cnfStyle w:val="100000000000" w:firstRow="1" w:lastRow="0" w:firstColumn="0" w:lastColumn="0" w:oddVBand="0" w:evenVBand="0" w:oddHBand="0" w:evenHBand="0" w:firstRowFirstColumn="0" w:firstRowLastColumn="0" w:lastRowFirstColumn="0" w:lastRowLastColumn="0"/>
              <w:rPr>
                <w:rFonts w:cs="Arial"/>
                <w:color w:val="222D54"/>
              </w:rPr>
            </w:pPr>
            <w:r w:rsidRPr="00C140A0">
              <w:rPr>
                <w:rFonts w:cs="Arial"/>
                <w:color w:val="222D54"/>
              </w:rPr>
              <w:t>Notes</w:t>
            </w:r>
          </w:p>
        </w:tc>
      </w:tr>
      <w:tr w:rsidR="008A0934" w:rsidRPr="003D5390" w14:paraId="43300FF9" w14:textId="77777777" w:rsidTr="00E53318">
        <w:trPr>
          <w:cnfStyle w:val="000000100000" w:firstRow="0" w:lastRow="0" w:firstColumn="0" w:lastColumn="0" w:oddVBand="0" w:evenVBand="0" w:oddHBand="1"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1800" w:type="dxa"/>
          </w:tcPr>
          <w:p w14:paraId="4CA75956" w14:textId="77777777" w:rsidR="008A0934" w:rsidRPr="003D5390" w:rsidRDefault="008A0934" w:rsidP="00F566F9">
            <w:pPr>
              <w:rPr>
                <w:color w:val="203469" w:themeColor="accent1"/>
              </w:rPr>
            </w:pPr>
          </w:p>
        </w:tc>
        <w:tc>
          <w:tcPr>
            <w:tcW w:w="1800" w:type="dxa"/>
          </w:tcPr>
          <w:p w14:paraId="4B1B100F"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6843E4CA"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0FAD1551"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7E178888"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67DDCDE1"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r>
      <w:tr w:rsidR="008A0934" w:rsidRPr="003D5390" w14:paraId="4A8D5A16" w14:textId="77777777" w:rsidTr="00E53318">
        <w:trPr>
          <w:trHeight w:val="432"/>
        </w:trPr>
        <w:tc>
          <w:tcPr>
            <w:cnfStyle w:val="001000000000" w:firstRow="0" w:lastRow="0" w:firstColumn="1" w:lastColumn="0" w:oddVBand="0" w:evenVBand="0" w:oddHBand="0" w:evenHBand="0" w:firstRowFirstColumn="0" w:firstRowLastColumn="0" w:lastRowFirstColumn="0" w:lastRowLastColumn="0"/>
            <w:tcW w:w="1800" w:type="dxa"/>
          </w:tcPr>
          <w:p w14:paraId="25E19821" w14:textId="77777777" w:rsidR="008A0934" w:rsidRPr="003D5390" w:rsidRDefault="008A0934" w:rsidP="00F566F9">
            <w:pPr>
              <w:rPr>
                <w:color w:val="203469" w:themeColor="accent1"/>
              </w:rPr>
            </w:pPr>
          </w:p>
        </w:tc>
        <w:tc>
          <w:tcPr>
            <w:tcW w:w="1800" w:type="dxa"/>
          </w:tcPr>
          <w:p w14:paraId="5A95E734"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1800" w:type="dxa"/>
          </w:tcPr>
          <w:p w14:paraId="43D39F17"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1800" w:type="dxa"/>
          </w:tcPr>
          <w:p w14:paraId="288B1018"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1800" w:type="dxa"/>
          </w:tcPr>
          <w:p w14:paraId="79F54148"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1800" w:type="dxa"/>
          </w:tcPr>
          <w:p w14:paraId="50D65BD2"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r>
      <w:tr w:rsidR="008A0934" w:rsidRPr="003D5390" w14:paraId="6240D557" w14:textId="77777777" w:rsidTr="00E53318">
        <w:trPr>
          <w:cnfStyle w:val="000000100000" w:firstRow="0" w:lastRow="0" w:firstColumn="0" w:lastColumn="0" w:oddVBand="0" w:evenVBand="0" w:oddHBand="1"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1800" w:type="dxa"/>
          </w:tcPr>
          <w:p w14:paraId="2BC5CCD1" w14:textId="77777777" w:rsidR="008A0934" w:rsidRPr="003D5390" w:rsidRDefault="008A0934" w:rsidP="00F566F9">
            <w:pPr>
              <w:rPr>
                <w:color w:val="203469" w:themeColor="accent1"/>
              </w:rPr>
            </w:pPr>
          </w:p>
        </w:tc>
        <w:tc>
          <w:tcPr>
            <w:tcW w:w="1800" w:type="dxa"/>
          </w:tcPr>
          <w:p w14:paraId="5E4F4B0F"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22FF7630"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3D65CCF4"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05748B5B"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6312C5F3"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r>
      <w:tr w:rsidR="008A0934" w:rsidRPr="003D5390" w14:paraId="2AEDFFD1" w14:textId="77777777" w:rsidTr="00E53318">
        <w:trPr>
          <w:trHeight w:val="432"/>
        </w:trPr>
        <w:tc>
          <w:tcPr>
            <w:cnfStyle w:val="001000000000" w:firstRow="0" w:lastRow="0" w:firstColumn="1" w:lastColumn="0" w:oddVBand="0" w:evenVBand="0" w:oddHBand="0" w:evenHBand="0" w:firstRowFirstColumn="0" w:firstRowLastColumn="0" w:lastRowFirstColumn="0" w:lastRowLastColumn="0"/>
            <w:tcW w:w="1800" w:type="dxa"/>
          </w:tcPr>
          <w:p w14:paraId="6C45512E" w14:textId="77777777" w:rsidR="008A0934" w:rsidRPr="003D5390" w:rsidRDefault="008A0934" w:rsidP="00F566F9">
            <w:pPr>
              <w:rPr>
                <w:color w:val="203469" w:themeColor="accent1"/>
              </w:rPr>
            </w:pPr>
          </w:p>
        </w:tc>
        <w:tc>
          <w:tcPr>
            <w:tcW w:w="1800" w:type="dxa"/>
          </w:tcPr>
          <w:p w14:paraId="3A48451A"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1800" w:type="dxa"/>
          </w:tcPr>
          <w:p w14:paraId="018FC5CC"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1800" w:type="dxa"/>
          </w:tcPr>
          <w:p w14:paraId="03A3E44D"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1800" w:type="dxa"/>
          </w:tcPr>
          <w:p w14:paraId="417A1280"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1800" w:type="dxa"/>
          </w:tcPr>
          <w:p w14:paraId="03248424"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r>
      <w:tr w:rsidR="008A0934" w:rsidRPr="003D5390" w14:paraId="54934E46" w14:textId="77777777" w:rsidTr="00E53318">
        <w:trPr>
          <w:cnfStyle w:val="000000100000" w:firstRow="0" w:lastRow="0" w:firstColumn="0" w:lastColumn="0" w:oddVBand="0" w:evenVBand="0" w:oddHBand="1"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1800" w:type="dxa"/>
          </w:tcPr>
          <w:p w14:paraId="077BCB40" w14:textId="77777777" w:rsidR="008A0934" w:rsidRPr="003D5390" w:rsidRDefault="008A0934" w:rsidP="00F566F9">
            <w:pPr>
              <w:rPr>
                <w:color w:val="203469" w:themeColor="accent1"/>
              </w:rPr>
            </w:pPr>
          </w:p>
        </w:tc>
        <w:tc>
          <w:tcPr>
            <w:tcW w:w="1800" w:type="dxa"/>
          </w:tcPr>
          <w:p w14:paraId="333103F5"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7A71A032"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741BA854"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64159C9E"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2C264E37"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r>
    </w:tbl>
    <w:p w14:paraId="322EB969" w14:textId="77777777" w:rsidR="008A0934" w:rsidRPr="00C140A0" w:rsidRDefault="008A0934" w:rsidP="008A0934">
      <w:pPr>
        <w:spacing w:before="500" w:after="100"/>
        <w:rPr>
          <w:rFonts w:ascii="Arial" w:hAnsi="Arial" w:cs="Arial"/>
          <w:b/>
          <w:bCs/>
          <w:color w:val="222D54"/>
          <w:sz w:val="24"/>
          <w:szCs w:val="24"/>
        </w:rPr>
      </w:pPr>
      <w:r w:rsidRPr="00C140A0">
        <w:rPr>
          <w:rFonts w:ascii="Arial" w:hAnsi="Arial" w:cs="Arial"/>
          <w:b/>
          <w:bCs/>
          <w:color w:val="222D54"/>
          <w:sz w:val="24"/>
          <w:szCs w:val="24"/>
        </w:rPr>
        <w:t>Communication Plan</w:t>
      </w:r>
    </w:p>
    <w:p w14:paraId="458BACCA" w14:textId="77777777" w:rsidR="008A0934" w:rsidRPr="00C140A0" w:rsidRDefault="008A0934" w:rsidP="008A0934">
      <w:pPr>
        <w:rPr>
          <w:rFonts w:ascii="Arial" w:hAnsi="Arial" w:cs="Arial"/>
          <w:color w:val="222D54"/>
          <w:sz w:val="24"/>
          <w:szCs w:val="24"/>
        </w:rPr>
      </w:pPr>
      <w:r w:rsidRPr="00C140A0">
        <w:rPr>
          <w:rFonts w:ascii="Arial" w:hAnsi="Arial" w:cs="Arial"/>
          <w:color w:val="222D54"/>
          <w:sz w:val="24"/>
          <w:szCs w:val="24"/>
        </w:rPr>
        <w:t>Effective communication before, during, and after a disaster is crucial for the board. It is important to engage with residents early and frequently to keep them informed and prepared. Communication methods may include town hall meetings, open forums, special sessions, and more. Consider designating a clubhouse or other facility as a command center for coordination.</w:t>
      </w:r>
    </w:p>
    <w:p w14:paraId="63249D01" w14:textId="23575F76" w:rsidR="005E4EDE" w:rsidRPr="00E53318" w:rsidRDefault="008A0934" w:rsidP="00E53318">
      <w:pPr>
        <w:rPr>
          <w:rFonts w:ascii="Arial" w:hAnsi="Arial" w:cs="Arial"/>
          <w:color w:val="222D54"/>
          <w:sz w:val="24"/>
          <w:szCs w:val="24"/>
        </w:rPr>
      </w:pPr>
      <w:r w:rsidRPr="00C140A0">
        <w:rPr>
          <w:rFonts w:ascii="Arial" w:hAnsi="Arial" w:cs="Arial"/>
          <w:color w:val="222D54"/>
          <w:sz w:val="24"/>
          <w:szCs w:val="24"/>
        </w:rPr>
        <w:t xml:space="preserve">Prepare and distribute a resident preparedness communication </w:t>
      </w:r>
      <w:proofErr w:type="gramStart"/>
      <w:r w:rsidRPr="00C140A0">
        <w:rPr>
          <w:rFonts w:ascii="Arial" w:hAnsi="Arial" w:cs="Arial"/>
          <w:color w:val="222D54"/>
          <w:sz w:val="24"/>
          <w:szCs w:val="24"/>
        </w:rPr>
        <w:t>plan,</w:t>
      </w:r>
      <w:r>
        <w:rPr>
          <w:rFonts w:ascii="Arial" w:hAnsi="Arial" w:cs="Arial"/>
          <w:color w:val="222D54"/>
          <w:sz w:val="24"/>
          <w:szCs w:val="24"/>
        </w:rPr>
        <w:t xml:space="preserve"> </w:t>
      </w:r>
      <w:r w:rsidRPr="00C140A0">
        <w:rPr>
          <w:rFonts w:ascii="Arial" w:hAnsi="Arial" w:cs="Arial"/>
          <w:color w:val="222D54"/>
          <w:sz w:val="24"/>
          <w:szCs w:val="24"/>
        </w:rPr>
        <w:t>and</w:t>
      </w:r>
      <w:proofErr w:type="gramEnd"/>
      <w:r w:rsidRPr="00C140A0">
        <w:rPr>
          <w:rFonts w:ascii="Arial" w:hAnsi="Arial" w:cs="Arial"/>
          <w:color w:val="222D54"/>
          <w:sz w:val="24"/>
          <w:szCs w:val="24"/>
        </w:rPr>
        <w:t xml:space="preserve"> ensure that essential disaster information is available on a dedicated website page. Stay updated on statewide and regional developments by utilizing resources from the Emergency Contact List included in this plan. Additionally, maintain an up-to-date directory containing names, addresses, phone numbers, email addresses and emergency contact information for all residents.</w:t>
      </w:r>
    </w:p>
    <w:tbl>
      <w:tblPr>
        <w:tblStyle w:val="GridTable4-Accent2"/>
        <w:tblW w:w="10900" w:type="dxa"/>
        <w:tblLook w:val="04A0" w:firstRow="1" w:lastRow="0" w:firstColumn="1" w:lastColumn="0" w:noHBand="0" w:noVBand="1"/>
      </w:tblPr>
      <w:tblGrid>
        <w:gridCol w:w="2146"/>
        <w:gridCol w:w="2174"/>
        <w:gridCol w:w="2159"/>
        <w:gridCol w:w="2283"/>
        <w:gridCol w:w="2138"/>
      </w:tblGrid>
      <w:tr w:rsidR="008A0934" w:rsidRPr="003D5390" w14:paraId="0A7C5AEB" w14:textId="77777777" w:rsidTr="00E53318">
        <w:trPr>
          <w:cnfStyle w:val="100000000000" w:firstRow="1" w:lastRow="0" w:firstColumn="0" w:lastColumn="0" w:oddVBand="0" w:evenVBand="0" w:oddHBand="0"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2180" w:type="dxa"/>
            <w:vAlign w:val="center"/>
          </w:tcPr>
          <w:p w14:paraId="0EA81C9D" w14:textId="77777777" w:rsidR="008A0934" w:rsidRPr="00C140A0" w:rsidRDefault="008A0934" w:rsidP="00814372">
            <w:pPr>
              <w:spacing w:line="276" w:lineRule="auto"/>
              <w:jc w:val="center"/>
              <w:rPr>
                <w:rFonts w:cs="Arial"/>
                <w:color w:val="222D54"/>
              </w:rPr>
            </w:pPr>
            <w:r>
              <w:rPr>
                <w:rFonts w:cs="Arial"/>
                <w:color w:val="222D54"/>
              </w:rPr>
              <w:t>Audience</w:t>
            </w:r>
          </w:p>
        </w:tc>
        <w:tc>
          <w:tcPr>
            <w:tcW w:w="2180" w:type="dxa"/>
            <w:vAlign w:val="center"/>
          </w:tcPr>
          <w:p w14:paraId="625E6011" w14:textId="77777777" w:rsidR="008A0934" w:rsidRPr="00C140A0" w:rsidRDefault="008A0934" w:rsidP="00814372">
            <w:pPr>
              <w:spacing w:line="276" w:lineRule="auto"/>
              <w:jc w:val="center"/>
              <w:cnfStyle w:val="100000000000" w:firstRow="1" w:lastRow="0" w:firstColumn="0" w:lastColumn="0" w:oddVBand="0" w:evenVBand="0" w:oddHBand="0" w:evenHBand="0" w:firstRowFirstColumn="0" w:firstRowLastColumn="0" w:lastRowFirstColumn="0" w:lastRowLastColumn="0"/>
              <w:rPr>
                <w:rFonts w:cs="Arial"/>
                <w:color w:val="222D54"/>
              </w:rPr>
            </w:pPr>
            <w:r>
              <w:rPr>
                <w:rFonts w:cs="Arial"/>
                <w:color w:val="222D54"/>
              </w:rPr>
              <w:t>Method of Communication</w:t>
            </w:r>
          </w:p>
        </w:tc>
        <w:tc>
          <w:tcPr>
            <w:tcW w:w="2180" w:type="dxa"/>
            <w:vAlign w:val="center"/>
          </w:tcPr>
          <w:p w14:paraId="59984C62" w14:textId="77777777" w:rsidR="008A0934" w:rsidRPr="00C140A0" w:rsidRDefault="008A0934" w:rsidP="00814372">
            <w:pPr>
              <w:jc w:val="center"/>
              <w:cnfStyle w:val="100000000000" w:firstRow="1" w:lastRow="0" w:firstColumn="0" w:lastColumn="0" w:oddVBand="0" w:evenVBand="0" w:oddHBand="0" w:evenHBand="0" w:firstRowFirstColumn="0" w:firstRowLastColumn="0" w:lastRowFirstColumn="0" w:lastRowLastColumn="0"/>
              <w:rPr>
                <w:rFonts w:cs="Arial"/>
                <w:color w:val="222D54"/>
              </w:rPr>
            </w:pPr>
            <w:r>
              <w:rPr>
                <w:rFonts w:cs="Arial"/>
                <w:color w:val="222D54"/>
              </w:rPr>
              <w:t>Responsible Person</w:t>
            </w:r>
          </w:p>
        </w:tc>
        <w:tc>
          <w:tcPr>
            <w:tcW w:w="2180" w:type="dxa"/>
            <w:vAlign w:val="center"/>
          </w:tcPr>
          <w:p w14:paraId="42B72E22" w14:textId="77777777" w:rsidR="008A0934" w:rsidRPr="003D5390" w:rsidRDefault="008A0934" w:rsidP="00814372">
            <w:pPr>
              <w:jc w:val="center"/>
              <w:cnfStyle w:val="100000000000" w:firstRow="1" w:lastRow="0" w:firstColumn="0" w:lastColumn="0" w:oddVBand="0" w:evenVBand="0" w:oddHBand="0" w:evenHBand="0" w:firstRowFirstColumn="0" w:firstRowLastColumn="0" w:lastRowFirstColumn="0" w:lastRowLastColumn="0"/>
              <w:rPr>
                <w:rFonts w:cs="Arial"/>
                <w:color w:val="203469" w:themeColor="accent1"/>
              </w:rPr>
            </w:pPr>
            <w:r>
              <w:rPr>
                <w:rFonts w:cs="Arial"/>
                <w:color w:val="203469" w:themeColor="accent1"/>
              </w:rPr>
              <w:t>Timing/Frequency</w:t>
            </w:r>
          </w:p>
        </w:tc>
        <w:tc>
          <w:tcPr>
            <w:tcW w:w="2180" w:type="dxa"/>
            <w:vAlign w:val="center"/>
          </w:tcPr>
          <w:p w14:paraId="0871A2B9" w14:textId="77777777" w:rsidR="008A0934" w:rsidRPr="00C140A0" w:rsidRDefault="008A0934" w:rsidP="00814372">
            <w:pPr>
              <w:spacing w:line="276" w:lineRule="auto"/>
              <w:jc w:val="center"/>
              <w:cnfStyle w:val="100000000000" w:firstRow="1" w:lastRow="0" w:firstColumn="0" w:lastColumn="0" w:oddVBand="0" w:evenVBand="0" w:oddHBand="0" w:evenHBand="0" w:firstRowFirstColumn="0" w:firstRowLastColumn="0" w:lastRowFirstColumn="0" w:lastRowLastColumn="0"/>
              <w:rPr>
                <w:rFonts w:cs="Arial"/>
                <w:color w:val="222D54"/>
              </w:rPr>
            </w:pPr>
            <w:r>
              <w:rPr>
                <w:rFonts w:cs="Arial"/>
                <w:color w:val="222D54"/>
              </w:rPr>
              <w:t>Backup Method</w:t>
            </w:r>
          </w:p>
        </w:tc>
      </w:tr>
      <w:tr w:rsidR="008A0934" w:rsidRPr="003D5390" w14:paraId="2831C90A" w14:textId="77777777" w:rsidTr="00E53318">
        <w:trPr>
          <w:cnfStyle w:val="000000100000" w:firstRow="0" w:lastRow="0" w:firstColumn="0" w:lastColumn="0" w:oddVBand="0" w:evenVBand="0" w:oddHBand="1"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2180" w:type="dxa"/>
          </w:tcPr>
          <w:p w14:paraId="5FB89654" w14:textId="77777777" w:rsidR="008A0934" w:rsidRPr="003D5390" w:rsidRDefault="008A0934" w:rsidP="00F566F9">
            <w:pPr>
              <w:rPr>
                <w:color w:val="203469" w:themeColor="accent1"/>
              </w:rPr>
            </w:pPr>
          </w:p>
        </w:tc>
        <w:tc>
          <w:tcPr>
            <w:tcW w:w="2180" w:type="dxa"/>
          </w:tcPr>
          <w:p w14:paraId="476BEDC1"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80" w:type="dxa"/>
          </w:tcPr>
          <w:p w14:paraId="128CEBC5"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80" w:type="dxa"/>
          </w:tcPr>
          <w:p w14:paraId="433D9233"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80" w:type="dxa"/>
          </w:tcPr>
          <w:p w14:paraId="2C1E79C2"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r>
      <w:tr w:rsidR="008A0934" w:rsidRPr="003D5390" w14:paraId="749886FB" w14:textId="77777777" w:rsidTr="00E53318">
        <w:trPr>
          <w:trHeight w:val="432"/>
        </w:trPr>
        <w:tc>
          <w:tcPr>
            <w:cnfStyle w:val="001000000000" w:firstRow="0" w:lastRow="0" w:firstColumn="1" w:lastColumn="0" w:oddVBand="0" w:evenVBand="0" w:oddHBand="0" w:evenHBand="0" w:firstRowFirstColumn="0" w:firstRowLastColumn="0" w:lastRowFirstColumn="0" w:lastRowLastColumn="0"/>
            <w:tcW w:w="2180" w:type="dxa"/>
          </w:tcPr>
          <w:p w14:paraId="18FA5C00" w14:textId="77777777" w:rsidR="008A0934" w:rsidRPr="003D5390" w:rsidRDefault="008A0934" w:rsidP="00F566F9">
            <w:pPr>
              <w:rPr>
                <w:color w:val="203469" w:themeColor="accent1"/>
              </w:rPr>
            </w:pPr>
          </w:p>
        </w:tc>
        <w:tc>
          <w:tcPr>
            <w:tcW w:w="2180" w:type="dxa"/>
          </w:tcPr>
          <w:p w14:paraId="57A83DE5"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80" w:type="dxa"/>
          </w:tcPr>
          <w:p w14:paraId="6C5B687C"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80" w:type="dxa"/>
          </w:tcPr>
          <w:p w14:paraId="09C44547"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80" w:type="dxa"/>
          </w:tcPr>
          <w:p w14:paraId="49A25B61"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r>
      <w:tr w:rsidR="008A0934" w:rsidRPr="003D5390" w14:paraId="4A08AED0" w14:textId="77777777" w:rsidTr="00E53318">
        <w:trPr>
          <w:cnfStyle w:val="000000100000" w:firstRow="0" w:lastRow="0" w:firstColumn="0" w:lastColumn="0" w:oddVBand="0" w:evenVBand="0" w:oddHBand="1"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2180" w:type="dxa"/>
          </w:tcPr>
          <w:p w14:paraId="1A7F36DC" w14:textId="77777777" w:rsidR="008A0934" w:rsidRPr="003D5390" w:rsidRDefault="008A0934" w:rsidP="00F566F9">
            <w:pPr>
              <w:rPr>
                <w:color w:val="203469" w:themeColor="accent1"/>
              </w:rPr>
            </w:pPr>
          </w:p>
        </w:tc>
        <w:tc>
          <w:tcPr>
            <w:tcW w:w="2180" w:type="dxa"/>
          </w:tcPr>
          <w:p w14:paraId="1D684A26"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80" w:type="dxa"/>
          </w:tcPr>
          <w:p w14:paraId="44F15E6F"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80" w:type="dxa"/>
          </w:tcPr>
          <w:p w14:paraId="7AC09EDD"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80" w:type="dxa"/>
          </w:tcPr>
          <w:p w14:paraId="4A9B7C9F"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r>
      <w:tr w:rsidR="008A0934" w:rsidRPr="003D5390" w14:paraId="66D311E9" w14:textId="77777777" w:rsidTr="00E53318">
        <w:trPr>
          <w:trHeight w:val="432"/>
        </w:trPr>
        <w:tc>
          <w:tcPr>
            <w:cnfStyle w:val="001000000000" w:firstRow="0" w:lastRow="0" w:firstColumn="1" w:lastColumn="0" w:oddVBand="0" w:evenVBand="0" w:oddHBand="0" w:evenHBand="0" w:firstRowFirstColumn="0" w:firstRowLastColumn="0" w:lastRowFirstColumn="0" w:lastRowLastColumn="0"/>
            <w:tcW w:w="2180" w:type="dxa"/>
          </w:tcPr>
          <w:p w14:paraId="4A272D3D" w14:textId="77777777" w:rsidR="008A0934" w:rsidRPr="003D5390" w:rsidRDefault="008A0934" w:rsidP="00F566F9">
            <w:pPr>
              <w:rPr>
                <w:color w:val="203469" w:themeColor="accent1"/>
              </w:rPr>
            </w:pPr>
          </w:p>
        </w:tc>
        <w:tc>
          <w:tcPr>
            <w:tcW w:w="2180" w:type="dxa"/>
          </w:tcPr>
          <w:p w14:paraId="5BFF6888"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80" w:type="dxa"/>
          </w:tcPr>
          <w:p w14:paraId="705A0E68"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80" w:type="dxa"/>
          </w:tcPr>
          <w:p w14:paraId="49E7A64A"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80" w:type="dxa"/>
          </w:tcPr>
          <w:p w14:paraId="56E33E1F"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r>
      <w:tr w:rsidR="008A0934" w:rsidRPr="003D5390" w14:paraId="3FF20232" w14:textId="77777777" w:rsidTr="00E53318">
        <w:trPr>
          <w:cnfStyle w:val="000000100000" w:firstRow="0" w:lastRow="0" w:firstColumn="0" w:lastColumn="0" w:oddVBand="0" w:evenVBand="0" w:oddHBand="1"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2180" w:type="dxa"/>
          </w:tcPr>
          <w:p w14:paraId="4A631201" w14:textId="77777777" w:rsidR="008A0934" w:rsidRPr="003D5390" w:rsidRDefault="008A0934" w:rsidP="00F566F9">
            <w:pPr>
              <w:rPr>
                <w:color w:val="203469" w:themeColor="accent1"/>
              </w:rPr>
            </w:pPr>
          </w:p>
        </w:tc>
        <w:tc>
          <w:tcPr>
            <w:tcW w:w="2180" w:type="dxa"/>
          </w:tcPr>
          <w:p w14:paraId="55B67B97"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80" w:type="dxa"/>
          </w:tcPr>
          <w:p w14:paraId="54B037C8"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80" w:type="dxa"/>
          </w:tcPr>
          <w:p w14:paraId="0758CB07"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80" w:type="dxa"/>
          </w:tcPr>
          <w:p w14:paraId="74717713"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r>
    </w:tbl>
    <w:p w14:paraId="424B2064" w14:textId="77777777" w:rsidR="008A0934" w:rsidRDefault="008A0934" w:rsidP="008A0934">
      <w:pPr>
        <w:rPr>
          <w:b/>
          <w:color w:val="222D54"/>
        </w:rPr>
      </w:pPr>
    </w:p>
    <w:p w14:paraId="57266934" w14:textId="77777777" w:rsidR="008A0934" w:rsidRPr="00EE4EE3" w:rsidRDefault="008A0934" w:rsidP="008A0934">
      <w:pPr>
        <w:spacing w:after="100" w:line="240" w:lineRule="auto"/>
        <w:rPr>
          <w:rFonts w:ascii="Arial" w:hAnsi="Arial" w:cs="Arial"/>
          <w:b/>
          <w:bCs/>
          <w:color w:val="222D54"/>
          <w:sz w:val="24"/>
          <w:szCs w:val="24"/>
        </w:rPr>
      </w:pPr>
      <w:r w:rsidRPr="00EE4EE3">
        <w:rPr>
          <w:rFonts w:ascii="Arial" w:hAnsi="Arial" w:cs="Arial"/>
          <w:b/>
          <w:bCs/>
          <w:color w:val="222D54"/>
          <w:sz w:val="24"/>
          <w:szCs w:val="24"/>
        </w:rPr>
        <w:lastRenderedPageBreak/>
        <w:t>Evacuation Planning</w:t>
      </w:r>
    </w:p>
    <w:p w14:paraId="779ED7AA" w14:textId="77777777" w:rsidR="008A0934" w:rsidRPr="00EE4EE3" w:rsidRDefault="008A0934" w:rsidP="008A0934">
      <w:pPr>
        <w:rPr>
          <w:rFonts w:ascii="Arial" w:hAnsi="Arial" w:cs="Arial"/>
          <w:color w:val="222D54"/>
          <w:sz w:val="24"/>
          <w:szCs w:val="24"/>
        </w:rPr>
      </w:pPr>
      <w:r w:rsidRPr="00EE4EE3">
        <w:rPr>
          <w:rFonts w:ascii="Arial" w:hAnsi="Arial" w:cs="Arial"/>
          <w:color w:val="222D54"/>
          <w:sz w:val="24"/>
          <w:szCs w:val="24"/>
        </w:rPr>
        <w:t>Develop and communicate clear procedures for community evacuation, including evacuation maps and directions. Identify nearby public shelters, which can be found on your local government website. Encourage residents to pay attention to the media and other outlets to ensure compliance with the exact plans determined by state and local government entities.  Take necessary steps to pre-approve authorized individuals for post-disaster access credentials. Consider conducting a resident survey, paying particular attention to at-risk individuals who may need extra assistance.</w:t>
      </w:r>
    </w:p>
    <w:p w14:paraId="23C4848E" w14:textId="77777777" w:rsidR="008A0934" w:rsidRPr="00EE4EE3" w:rsidRDefault="008A0934" w:rsidP="009229A6">
      <w:pPr>
        <w:rPr>
          <w:rFonts w:ascii="Arial" w:hAnsi="Arial" w:cs="Arial"/>
          <w:color w:val="222D54"/>
          <w:sz w:val="24"/>
          <w:szCs w:val="24"/>
        </w:rPr>
      </w:pPr>
      <w:r w:rsidRPr="00EE4EE3">
        <w:rPr>
          <w:rFonts w:ascii="Arial" w:hAnsi="Arial" w:cs="Arial"/>
          <w:color w:val="222D54"/>
          <w:sz w:val="24"/>
          <w:szCs w:val="24"/>
        </w:rPr>
        <w:t xml:space="preserve">Use evacuation placards with emergency contact numbers, which can be prominently displayed on homes to notify public safety personnel that the residence has been evacuated. Encourage residents to </w:t>
      </w:r>
      <w:proofErr w:type="gramStart"/>
      <w:r w:rsidRPr="00EE4EE3">
        <w:rPr>
          <w:rFonts w:ascii="Arial" w:hAnsi="Arial" w:cs="Arial"/>
          <w:color w:val="222D54"/>
          <w:sz w:val="24"/>
          <w:szCs w:val="24"/>
        </w:rPr>
        <w:t>make arrangements</w:t>
      </w:r>
      <w:proofErr w:type="gramEnd"/>
      <w:r w:rsidRPr="00EE4EE3">
        <w:rPr>
          <w:rFonts w:ascii="Arial" w:hAnsi="Arial" w:cs="Arial"/>
          <w:color w:val="222D54"/>
          <w:sz w:val="24"/>
          <w:szCs w:val="24"/>
        </w:rPr>
        <w:t xml:space="preserve"> for pet care if evacuation to a public shelter or hotel becomes necessary, and remind them to pack pet supplies, including crates, leashes, food, containers, and waste bags. Inform residents of the steps they should take to safeguard and protect their property during evacuation.  </w:t>
      </w:r>
    </w:p>
    <w:tbl>
      <w:tblPr>
        <w:tblStyle w:val="GridTable4-Accent2"/>
        <w:tblW w:w="10800" w:type="dxa"/>
        <w:tblLook w:val="04A0" w:firstRow="1" w:lastRow="0" w:firstColumn="1" w:lastColumn="0" w:noHBand="0" w:noVBand="1"/>
      </w:tblPr>
      <w:tblGrid>
        <w:gridCol w:w="2160"/>
        <w:gridCol w:w="2160"/>
        <w:gridCol w:w="2160"/>
        <w:gridCol w:w="2160"/>
        <w:gridCol w:w="2160"/>
      </w:tblGrid>
      <w:tr w:rsidR="008A0934" w:rsidRPr="003D5390" w14:paraId="041B1272" w14:textId="77777777" w:rsidTr="00E53318">
        <w:trPr>
          <w:cnfStyle w:val="100000000000" w:firstRow="1" w:lastRow="0" w:firstColumn="0" w:lastColumn="0" w:oddVBand="0" w:evenVBand="0" w:oddHBand="0"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2160" w:type="dxa"/>
            <w:vAlign w:val="center"/>
          </w:tcPr>
          <w:p w14:paraId="451DEF5D" w14:textId="77777777" w:rsidR="008A0934" w:rsidRPr="00C140A0" w:rsidRDefault="008A0934" w:rsidP="00814372">
            <w:pPr>
              <w:spacing w:line="276" w:lineRule="auto"/>
              <w:jc w:val="center"/>
              <w:rPr>
                <w:rFonts w:cs="Arial"/>
                <w:color w:val="222D54"/>
              </w:rPr>
            </w:pPr>
            <w:r>
              <w:rPr>
                <w:rFonts w:cs="Arial"/>
                <w:color w:val="222D54"/>
              </w:rPr>
              <w:t>Evacuation Area</w:t>
            </w:r>
          </w:p>
        </w:tc>
        <w:tc>
          <w:tcPr>
            <w:tcW w:w="2160" w:type="dxa"/>
            <w:vAlign w:val="center"/>
          </w:tcPr>
          <w:p w14:paraId="287489F8" w14:textId="77777777" w:rsidR="008A0934" w:rsidRPr="00C140A0" w:rsidRDefault="008A0934" w:rsidP="00814372">
            <w:pPr>
              <w:spacing w:line="276" w:lineRule="auto"/>
              <w:jc w:val="center"/>
              <w:cnfStyle w:val="100000000000" w:firstRow="1" w:lastRow="0" w:firstColumn="0" w:lastColumn="0" w:oddVBand="0" w:evenVBand="0" w:oddHBand="0" w:evenHBand="0" w:firstRowFirstColumn="0" w:firstRowLastColumn="0" w:lastRowFirstColumn="0" w:lastRowLastColumn="0"/>
              <w:rPr>
                <w:rFonts w:cs="Arial"/>
                <w:color w:val="222D54"/>
              </w:rPr>
            </w:pPr>
            <w:r>
              <w:rPr>
                <w:rFonts w:cs="Arial"/>
                <w:color w:val="222D54"/>
              </w:rPr>
              <w:t>Route</w:t>
            </w:r>
          </w:p>
        </w:tc>
        <w:tc>
          <w:tcPr>
            <w:tcW w:w="2160" w:type="dxa"/>
            <w:vAlign w:val="center"/>
          </w:tcPr>
          <w:p w14:paraId="19DDB800" w14:textId="77777777" w:rsidR="008A0934" w:rsidRPr="00C140A0" w:rsidRDefault="008A0934" w:rsidP="00814372">
            <w:pPr>
              <w:jc w:val="center"/>
              <w:cnfStyle w:val="100000000000" w:firstRow="1" w:lastRow="0" w:firstColumn="0" w:lastColumn="0" w:oddVBand="0" w:evenVBand="0" w:oddHBand="0" w:evenHBand="0" w:firstRowFirstColumn="0" w:firstRowLastColumn="0" w:lastRowFirstColumn="0" w:lastRowLastColumn="0"/>
              <w:rPr>
                <w:rFonts w:cs="Arial"/>
                <w:color w:val="222D54"/>
              </w:rPr>
            </w:pPr>
            <w:r>
              <w:rPr>
                <w:rFonts w:cs="Arial"/>
                <w:color w:val="222D54"/>
              </w:rPr>
              <w:t>Transportation Needed</w:t>
            </w:r>
          </w:p>
        </w:tc>
        <w:tc>
          <w:tcPr>
            <w:tcW w:w="2160" w:type="dxa"/>
            <w:vAlign w:val="center"/>
          </w:tcPr>
          <w:p w14:paraId="69E8A7B9" w14:textId="77777777" w:rsidR="008A0934" w:rsidRPr="003D5390" w:rsidRDefault="008A0934" w:rsidP="00814372">
            <w:pPr>
              <w:jc w:val="center"/>
              <w:cnfStyle w:val="100000000000" w:firstRow="1" w:lastRow="0" w:firstColumn="0" w:lastColumn="0" w:oddVBand="0" w:evenVBand="0" w:oddHBand="0" w:evenHBand="0" w:firstRowFirstColumn="0" w:firstRowLastColumn="0" w:lastRowFirstColumn="0" w:lastRowLastColumn="0"/>
              <w:rPr>
                <w:rFonts w:cs="Arial"/>
                <w:color w:val="203469" w:themeColor="accent1"/>
              </w:rPr>
            </w:pPr>
            <w:r>
              <w:rPr>
                <w:rFonts w:cs="Arial"/>
                <w:color w:val="203469" w:themeColor="accent1"/>
              </w:rPr>
              <w:t>Responsible Party</w:t>
            </w:r>
          </w:p>
        </w:tc>
        <w:tc>
          <w:tcPr>
            <w:tcW w:w="2160" w:type="dxa"/>
            <w:vAlign w:val="center"/>
          </w:tcPr>
          <w:p w14:paraId="1D77483D" w14:textId="77777777" w:rsidR="008A0934" w:rsidRPr="00C140A0" w:rsidRDefault="008A0934" w:rsidP="00814372">
            <w:pPr>
              <w:spacing w:line="276" w:lineRule="auto"/>
              <w:jc w:val="center"/>
              <w:cnfStyle w:val="100000000000" w:firstRow="1" w:lastRow="0" w:firstColumn="0" w:lastColumn="0" w:oddVBand="0" w:evenVBand="0" w:oddHBand="0" w:evenHBand="0" w:firstRowFirstColumn="0" w:firstRowLastColumn="0" w:lastRowFirstColumn="0" w:lastRowLastColumn="0"/>
              <w:rPr>
                <w:rFonts w:cs="Arial"/>
                <w:color w:val="222D54"/>
              </w:rPr>
            </w:pPr>
            <w:r>
              <w:rPr>
                <w:rFonts w:cs="Arial"/>
                <w:color w:val="222D54"/>
              </w:rPr>
              <w:t>Special Notes</w:t>
            </w:r>
          </w:p>
        </w:tc>
      </w:tr>
      <w:tr w:rsidR="008A0934" w:rsidRPr="003D5390" w14:paraId="6331D5EE" w14:textId="77777777" w:rsidTr="00E53318">
        <w:trPr>
          <w:cnfStyle w:val="000000100000" w:firstRow="0" w:lastRow="0" w:firstColumn="0" w:lastColumn="0" w:oddVBand="0" w:evenVBand="0" w:oddHBand="1"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2160" w:type="dxa"/>
            <w:vAlign w:val="center"/>
          </w:tcPr>
          <w:p w14:paraId="1D9F616E" w14:textId="77777777" w:rsidR="008A0934" w:rsidRPr="003D5390" w:rsidRDefault="008A0934" w:rsidP="00F566F9">
            <w:pPr>
              <w:rPr>
                <w:color w:val="203469" w:themeColor="accent1"/>
              </w:rPr>
            </w:pPr>
          </w:p>
        </w:tc>
        <w:tc>
          <w:tcPr>
            <w:tcW w:w="2160" w:type="dxa"/>
            <w:vAlign w:val="center"/>
          </w:tcPr>
          <w:p w14:paraId="06696D6A"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vAlign w:val="center"/>
          </w:tcPr>
          <w:p w14:paraId="159734AE"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vAlign w:val="center"/>
          </w:tcPr>
          <w:p w14:paraId="64CCC163"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vAlign w:val="center"/>
          </w:tcPr>
          <w:p w14:paraId="1E23EC6D"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r>
      <w:tr w:rsidR="008A0934" w:rsidRPr="003D5390" w14:paraId="7FEA99DA" w14:textId="77777777" w:rsidTr="00E53318">
        <w:trPr>
          <w:trHeight w:val="432"/>
        </w:trPr>
        <w:tc>
          <w:tcPr>
            <w:cnfStyle w:val="001000000000" w:firstRow="0" w:lastRow="0" w:firstColumn="1" w:lastColumn="0" w:oddVBand="0" w:evenVBand="0" w:oddHBand="0" w:evenHBand="0" w:firstRowFirstColumn="0" w:firstRowLastColumn="0" w:lastRowFirstColumn="0" w:lastRowLastColumn="0"/>
            <w:tcW w:w="2160" w:type="dxa"/>
            <w:vAlign w:val="center"/>
          </w:tcPr>
          <w:p w14:paraId="09E8FE7B" w14:textId="77777777" w:rsidR="008A0934" w:rsidRPr="003D5390" w:rsidRDefault="008A0934" w:rsidP="00F566F9">
            <w:pPr>
              <w:rPr>
                <w:color w:val="203469" w:themeColor="accent1"/>
              </w:rPr>
            </w:pPr>
          </w:p>
        </w:tc>
        <w:tc>
          <w:tcPr>
            <w:tcW w:w="2160" w:type="dxa"/>
            <w:vAlign w:val="center"/>
          </w:tcPr>
          <w:p w14:paraId="4A776131"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60" w:type="dxa"/>
            <w:vAlign w:val="center"/>
          </w:tcPr>
          <w:p w14:paraId="60D86A98"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60" w:type="dxa"/>
            <w:vAlign w:val="center"/>
          </w:tcPr>
          <w:p w14:paraId="697E223B"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60" w:type="dxa"/>
            <w:vAlign w:val="center"/>
          </w:tcPr>
          <w:p w14:paraId="26F4298C"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r>
      <w:tr w:rsidR="008A0934" w:rsidRPr="003D5390" w14:paraId="2FCD7074" w14:textId="77777777" w:rsidTr="00E53318">
        <w:trPr>
          <w:cnfStyle w:val="000000100000" w:firstRow="0" w:lastRow="0" w:firstColumn="0" w:lastColumn="0" w:oddVBand="0" w:evenVBand="0" w:oddHBand="1"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2160" w:type="dxa"/>
            <w:vAlign w:val="center"/>
          </w:tcPr>
          <w:p w14:paraId="661D30A9" w14:textId="77777777" w:rsidR="008A0934" w:rsidRPr="003D5390" w:rsidRDefault="008A0934" w:rsidP="00F566F9">
            <w:pPr>
              <w:rPr>
                <w:color w:val="203469" w:themeColor="accent1"/>
              </w:rPr>
            </w:pPr>
          </w:p>
        </w:tc>
        <w:tc>
          <w:tcPr>
            <w:tcW w:w="2160" w:type="dxa"/>
            <w:vAlign w:val="center"/>
          </w:tcPr>
          <w:p w14:paraId="08E0B5F7"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vAlign w:val="center"/>
          </w:tcPr>
          <w:p w14:paraId="2FB16DCB"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vAlign w:val="center"/>
          </w:tcPr>
          <w:p w14:paraId="44CDCCE7"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vAlign w:val="center"/>
          </w:tcPr>
          <w:p w14:paraId="263A90B0"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r>
      <w:tr w:rsidR="008A0934" w:rsidRPr="003D5390" w14:paraId="0120C8AE" w14:textId="77777777" w:rsidTr="00E53318">
        <w:trPr>
          <w:trHeight w:val="432"/>
        </w:trPr>
        <w:tc>
          <w:tcPr>
            <w:cnfStyle w:val="001000000000" w:firstRow="0" w:lastRow="0" w:firstColumn="1" w:lastColumn="0" w:oddVBand="0" w:evenVBand="0" w:oddHBand="0" w:evenHBand="0" w:firstRowFirstColumn="0" w:firstRowLastColumn="0" w:lastRowFirstColumn="0" w:lastRowLastColumn="0"/>
            <w:tcW w:w="2160" w:type="dxa"/>
            <w:vAlign w:val="center"/>
          </w:tcPr>
          <w:p w14:paraId="775FD4AD" w14:textId="77777777" w:rsidR="008A0934" w:rsidRPr="003D5390" w:rsidRDefault="008A0934" w:rsidP="00F566F9">
            <w:pPr>
              <w:rPr>
                <w:color w:val="203469" w:themeColor="accent1"/>
              </w:rPr>
            </w:pPr>
          </w:p>
        </w:tc>
        <w:tc>
          <w:tcPr>
            <w:tcW w:w="2160" w:type="dxa"/>
            <w:vAlign w:val="center"/>
          </w:tcPr>
          <w:p w14:paraId="326ED614"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60" w:type="dxa"/>
            <w:vAlign w:val="center"/>
          </w:tcPr>
          <w:p w14:paraId="61178006"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60" w:type="dxa"/>
            <w:vAlign w:val="center"/>
          </w:tcPr>
          <w:p w14:paraId="5D976050"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60" w:type="dxa"/>
            <w:vAlign w:val="center"/>
          </w:tcPr>
          <w:p w14:paraId="1356B9C0"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r>
      <w:tr w:rsidR="008A0934" w:rsidRPr="003D5390" w14:paraId="41EE1175" w14:textId="77777777" w:rsidTr="00E53318">
        <w:trPr>
          <w:cnfStyle w:val="000000100000" w:firstRow="0" w:lastRow="0" w:firstColumn="0" w:lastColumn="0" w:oddVBand="0" w:evenVBand="0" w:oddHBand="1"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2160" w:type="dxa"/>
            <w:vAlign w:val="center"/>
          </w:tcPr>
          <w:p w14:paraId="61BF6B17" w14:textId="77777777" w:rsidR="008A0934" w:rsidRPr="003D5390" w:rsidRDefault="008A0934" w:rsidP="00F566F9">
            <w:pPr>
              <w:rPr>
                <w:color w:val="203469" w:themeColor="accent1"/>
              </w:rPr>
            </w:pPr>
          </w:p>
        </w:tc>
        <w:tc>
          <w:tcPr>
            <w:tcW w:w="2160" w:type="dxa"/>
            <w:vAlign w:val="center"/>
          </w:tcPr>
          <w:p w14:paraId="077C2DD2"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vAlign w:val="center"/>
          </w:tcPr>
          <w:p w14:paraId="41F695C6"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vAlign w:val="center"/>
          </w:tcPr>
          <w:p w14:paraId="2BDCA785"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vAlign w:val="center"/>
          </w:tcPr>
          <w:p w14:paraId="4B1363F2"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r>
    </w:tbl>
    <w:p w14:paraId="2BFA2239" w14:textId="77777777" w:rsidR="008A0934" w:rsidRPr="00EE4EE3" w:rsidRDefault="008A0934" w:rsidP="008A0934">
      <w:pPr>
        <w:spacing w:before="480" w:after="100" w:line="240" w:lineRule="auto"/>
        <w:rPr>
          <w:rFonts w:ascii="Arial" w:hAnsi="Arial" w:cs="Arial"/>
          <w:b/>
          <w:bCs/>
          <w:color w:val="222D54"/>
          <w:sz w:val="24"/>
          <w:szCs w:val="24"/>
        </w:rPr>
      </w:pPr>
      <w:r w:rsidRPr="00EE4EE3">
        <w:rPr>
          <w:rFonts w:ascii="Arial" w:hAnsi="Arial" w:cs="Arial"/>
          <w:b/>
          <w:bCs/>
          <w:color w:val="222D54"/>
          <w:sz w:val="24"/>
          <w:szCs w:val="24"/>
        </w:rPr>
        <w:t>Physical Inventory and Utility Shutoff</w:t>
      </w:r>
    </w:p>
    <w:p w14:paraId="35FFA273" w14:textId="77777777" w:rsidR="008A0934" w:rsidRPr="00EE4EE3" w:rsidRDefault="008A0934" w:rsidP="008A0934">
      <w:pPr>
        <w:rPr>
          <w:rFonts w:ascii="Arial" w:hAnsi="Arial" w:cs="Arial"/>
          <w:color w:val="222D54"/>
          <w:sz w:val="24"/>
          <w:szCs w:val="24"/>
        </w:rPr>
      </w:pPr>
      <w:r w:rsidRPr="00EE4EE3">
        <w:rPr>
          <w:rFonts w:ascii="Arial" w:hAnsi="Arial" w:cs="Arial"/>
          <w:color w:val="222D54"/>
          <w:sz w:val="24"/>
          <w:szCs w:val="24"/>
        </w:rPr>
        <w:t>Maintain detailed records for major equipment (e.g., HVAC units, water pumps, electrical panels), including brand, model, serial number, date of purchase, and relevant schematics, maps, or photos. For example, having roof shingle details on hand can expedite insurance claims and ordering replacement materials.</w:t>
      </w:r>
    </w:p>
    <w:p w14:paraId="2B07E308" w14:textId="77777777" w:rsidR="008A0934" w:rsidRPr="00EE4EE3" w:rsidRDefault="008A0934" w:rsidP="009229A6">
      <w:pPr>
        <w:rPr>
          <w:rFonts w:ascii="Arial" w:hAnsi="Arial" w:cs="Arial"/>
          <w:color w:val="222D54"/>
          <w:sz w:val="24"/>
          <w:szCs w:val="24"/>
        </w:rPr>
      </w:pPr>
      <w:r w:rsidRPr="00EE4EE3">
        <w:rPr>
          <w:rFonts w:ascii="Arial" w:hAnsi="Arial" w:cs="Arial"/>
          <w:color w:val="222D54"/>
          <w:sz w:val="24"/>
          <w:szCs w:val="24"/>
        </w:rPr>
        <w:t xml:space="preserve">Keep a record of critical shutoff valves and switches for water, gas, electricity, sprinklers, alarms, etc., including their locations, maps, and instructions. Also, document facilities that require key or combination lock access. </w:t>
      </w:r>
    </w:p>
    <w:tbl>
      <w:tblPr>
        <w:tblStyle w:val="GridTable4-Accent2"/>
        <w:tblW w:w="10800" w:type="dxa"/>
        <w:tblLook w:val="04A0" w:firstRow="1" w:lastRow="0" w:firstColumn="1" w:lastColumn="0" w:noHBand="0" w:noVBand="1"/>
      </w:tblPr>
      <w:tblGrid>
        <w:gridCol w:w="2160"/>
        <w:gridCol w:w="2160"/>
        <w:gridCol w:w="2160"/>
        <w:gridCol w:w="2160"/>
        <w:gridCol w:w="2160"/>
      </w:tblGrid>
      <w:tr w:rsidR="008A0934" w:rsidRPr="003D5390" w14:paraId="71C1B4B9" w14:textId="77777777" w:rsidTr="00E53318">
        <w:trPr>
          <w:cnfStyle w:val="100000000000" w:firstRow="1" w:lastRow="0" w:firstColumn="0" w:lastColumn="0" w:oddVBand="0" w:evenVBand="0" w:oddHBand="0"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2160" w:type="dxa"/>
            <w:vAlign w:val="center"/>
          </w:tcPr>
          <w:p w14:paraId="689D67CB" w14:textId="77777777" w:rsidR="008A0934" w:rsidRPr="00C140A0" w:rsidRDefault="008A0934" w:rsidP="00814372">
            <w:pPr>
              <w:spacing w:line="276" w:lineRule="auto"/>
              <w:jc w:val="center"/>
              <w:rPr>
                <w:rFonts w:cs="Arial"/>
                <w:color w:val="222D54"/>
              </w:rPr>
            </w:pPr>
            <w:r>
              <w:rPr>
                <w:rFonts w:cs="Arial"/>
                <w:color w:val="222D54"/>
              </w:rPr>
              <w:t>Item/Area</w:t>
            </w:r>
          </w:p>
        </w:tc>
        <w:tc>
          <w:tcPr>
            <w:tcW w:w="2160" w:type="dxa"/>
            <w:vAlign w:val="center"/>
          </w:tcPr>
          <w:p w14:paraId="79A3D84B" w14:textId="77777777" w:rsidR="008A0934" w:rsidRPr="00C140A0" w:rsidRDefault="008A0934" w:rsidP="00814372">
            <w:pPr>
              <w:spacing w:line="276" w:lineRule="auto"/>
              <w:jc w:val="center"/>
              <w:cnfStyle w:val="100000000000" w:firstRow="1" w:lastRow="0" w:firstColumn="0" w:lastColumn="0" w:oddVBand="0" w:evenVBand="0" w:oddHBand="0" w:evenHBand="0" w:firstRowFirstColumn="0" w:firstRowLastColumn="0" w:lastRowFirstColumn="0" w:lastRowLastColumn="0"/>
              <w:rPr>
                <w:rFonts w:cs="Arial"/>
                <w:color w:val="222D54"/>
              </w:rPr>
            </w:pPr>
            <w:r>
              <w:rPr>
                <w:rFonts w:cs="Arial"/>
                <w:color w:val="222D54"/>
              </w:rPr>
              <w:t>Location</w:t>
            </w:r>
          </w:p>
        </w:tc>
        <w:tc>
          <w:tcPr>
            <w:tcW w:w="2160" w:type="dxa"/>
            <w:vAlign w:val="center"/>
          </w:tcPr>
          <w:p w14:paraId="1DADB7A0" w14:textId="77777777" w:rsidR="008A0934" w:rsidRPr="00C140A0" w:rsidRDefault="008A0934" w:rsidP="00814372">
            <w:pPr>
              <w:jc w:val="center"/>
              <w:cnfStyle w:val="100000000000" w:firstRow="1" w:lastRow="0" w:firstColumn="0" w:lastColumn="0" w:oddVBand="0" w:evenVBand="0" w:oddHBand="0" w:evenHBand="0" w:firstRowFirstColumn="0" w:firstRowLastColumn="0" w:lastRowFirstColumn="0" w:lastRowLastColumn="0"/>
              <w:rPr>
                <w:rFonts w:cs="Arial"/>
                <w:color w:val="222D54"/>
              </w:rPr>
            </w:pPr>
            <w:r>
              <w:rPr>
                <w:rFonts w:cs="Arial"/>
                <w:color w:val="222D54"/>
              </w:rPr>
              <w:t>Utility Shutoff?</w:t>
            </w:r>
          </w:p>
        </w:tc>
        <w:tc>
          <w:tcPr>
            <w:tcW w:w="2160" w:type="dxa"/>
            <w:vAlign w:val="center"/>
          </w:tcPr>
          <w:p w14:paraId="2C6A2AB3" w14:textId="77777777" w:rsidR="008A0934" w:rsidRPr="003D5390" w:rsidRDefault="008A0934" w:rsidP="00814372">
            <w:pPr>
              <w:jc w:val="center"/>
              <w:cnfStyle w:val="100000000000" w:firstRow="1" w:lastRow="0" w:firstColumn="0" w:lastColumn="0" w:oddVBand="0" w:evenVBand="0" w:oddHBand="0" w:evenHBand="0" w:firstRowFirstColumn="0" w:firstRowLastColumn="0" w:lastRowFirstColumn="0" w:lastRowLastColumn="0"/>
              <w:rPr>
                <w:rFonts w:cs="Arial"/>
                <w:color w:val="203469" w:themeColor="accent1"/>
              </w:rPr>
            </w:pPr>
            <w:r>
              <w:rPr>
                <w:rFonts w:cs="Arial"/>
                <w:color w:val="203469" w:themeColor="accent1"/>
              </w:rPr>
              <w:t>Last Inspected</w:t>
            </w:r>
          </w:p>
        </w:tc>
        <w:tc>
          <w:tcPr>
            <w:tcW w:w="2160" w:type="dxa"/>
            <w:vAlign w:val="center"/>
          </w:tcPr>
          <w:p w14:paraId="7FF4E9FE" w14:textId="77777777" w:rsidR="008A0934" w:rsidRPr="00C140A0" w:rsidRDefault="008A0934" w:rsidP="00814372">
            <w:pPr>
              <w:spacing w:line="276" w:lineRule="auto"/>
              <w:jc w:val="center"/>
              <w:cnfStyle w:val="100000000000" w:firstRow="1" w:lastRow="0" w:firstColumn="0" w:lastColumn="0" w:oddVBand="0" w:evenVBand="0" w:oddHBand="0" w:evenHBand="0" w:firstRowFirstColumn="0" w:firstRowLastColumn="0" w:lastRowFirstColumn="0" w:lastRowLastColumn="0"/>
              <w:rPr>
                <w:rFonts w:cs="Arial"/>
                <w:color w:val="222D54"/>
              </w:rPr>
            </w:pPr>
            <w:r>
              <w:rPr>
                <w:rFonts w:cs="Arial"/>
                <w:color w:val="222D54"/>
              </w:rPr>
              <w:t>Notes</w:t>
            </w:r>
          </w:p>
        </w:tc>
      </w:tr>
      <w:tr w:rsidR="008A0934" w:rsidRPr="003D5390" w14:paraId="2BCD59D6" w14:textId="77777777" w:rsidTr="00E53318">
        <w:trPr>
          <w:cnfStyle w:val="000000100000" w:firstRow="0" w:lastRow="0" w:firstColumn="0" w:lastColumn="0" w:oddVBand="0" w:evenVBand="0" w:oddHBand="1"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2160" w:type="dxa"/>
          </w:tcPr>
          <w:p w14:paraId="2F3F1C5D" w14:textId="77777777" w:rsidR="008A0934" w:rsidRPr="003D5390" w:rsidRDefault="008A0934" w:rsidP="00F566F9">
            <w:pPr>
              <w:rPr>
                <w:color w:val="203469" w:themeColor="accent1"/>
              </w:rPr>
            </w:pPr>
          </w:p>
        </w:tc>
        <w:tc>
          <w:tcPr>
            <w:tcW w:w="2160" w:type="dxa"/>
          </w:tcPr>
          <w:p w14:paraId="232FD8B4"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7D993EB7"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7B07DDB3"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77D11987"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r>
      <w:tr w:rsidR="008A0934" w:rsidRPr="003D5390" w14:paraId="022D057C" w14:textId="77777777" w:rsidTr="00E53318">
        <w:trPr>
          <w:trHeight w:val="432"/>
        </w:trPr>
        <w:tc>
          <w:tcPr>
            <w:cnfStyle w:val="001000000000" w:firstRow="0" w:lastRow="0" w:firstColumn="1" w:lastColumn="0" w:oddVBand="0" w:evenVBand="0" w:oddHBand="0" w:evenHBand="0" w:firstRowFirstColumn="0" w:firstRowLastColumn="0" w:lastRowFirstColumn="0" w:lastRowLastColumn="0"/>
            <w:tcW w:w="2160" w:type="dxa"/>
          </w:tcPr>
          <w:p w14:paraId="7FFC4214" w14:textId="77777777" w:rsidR="008A0934" w:rsidRPr="003D5390" w:rsidRDefault="008A0934" w:rsidP="00F566F9">
            <w:pPr>
              <w:rPr>
                <w:color w:val="203469" w:themeColor="accent1"/>
              </w:rPr>
            </w:pPr>
          </w:p>
        </w:tc>
        <w:tc>
          <w:tcPr>
            <w:tcW w:w="2160" w:type="dxa"/>
          </w:tcPr>
          <w:p w14:paraId="0B7FE338"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60" w:type="dxa"/>
          </w:tcPr>
          <w:p w14:paraId="443C88D3"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60" w:type="dxa"/>
          </w:tcPr>
          <w:p w14:paraId="6159EA4E"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60" w:type="dxa"/>
          </w:tcPr>
          <w:p w14:paraId="517EA281"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r>
      <w:tr w:rsidR="008A0934" w:rsidRPr="003D5390" w14:paraId="36D7096F" w14:textId="77777777" w:rsidTr="00E53318">
        <w:trPr>
          <w:cnfStyle w:val="000000100000" w:firstRow="0" w:lastRow="0" w:firstColumn="0" w:lastColumn="0" w:oddVBand="0" w:evenVBand="0" w:oddHBand="1"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2160" w:type="dxa"/>
          </w:tcPr>
          <w:p w14:paraId="143818A0" w14:textId="77777777" w:rsidR="008A0934" w:rsidRPr="003D5390" w:rsidRDefault="008A0934" w:rsidP="00F566F9">
            <w:pPr>
              <w:rPr>
                <w:color w:val="203469" w:themeColor="accent1"/>
              </w:rPr>
            </w:pPr>
          </w:p>
        </w:tc>
        <w:tc>
          <w:tcPr>
            <w:tcW w:w="2160" w:type="dxa"/>
          </w:tcPr>
          <w:p w14:paraId="47157CE8"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1E65A567"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3C872115"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270CF31B"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r>
      <w:tr w:rsidR="008A0934" w:rsidRPr="003D5390" w14:paraId="608ECC10" w14:textId="77777777" w:rsidTr="00E53318">
        <w:trPr>
          <w:trHeight w:val="432"/>
        </w:trPr>
        <w:tc>
          <w:tcPr>
            <w:cnfStyle w:val="001000000000" w:firstRow="0" w:lastRow="0" w:firstColumn="1" w:lastColumn="0" w:oddVBand="0" w:evenVBand="0" w:oddHBand="0" w:evenHBand="0" w:firstRowFirstColumn="0" w:firstRowLastColumn="0" w:lastRowFirstColumn="0" w:lastRowLastColumn="0"/>
            <w:tcW w:w="2160" w:type="dxa"/>
          </w:tcPr>
          <w:p w14:paraId="7291AAC2" w14:textId="77777777" w:rsidR="008A0934" w:rsidRPr="003D5390" w:rsidRDefault="008A0934" w:rsidP="00F566F9">
            <w:pPr>
              <w:rPr>
                <w:color w:val="203469" w:themeColor="accent1"/>
              </w:rPr>
            </w:pPr>
          </w:p>
        </w:tc>
        <w:tc>
          <w:tcPr>
            <w:tcW w:w="2160" w:type="dxa"/>
          </w:tcPr>
          <w:p w14:paraId="5950C099"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60" w:type="dxa"/>
          </w:tcPr>
          <w:p w14:paraId="09F98B9F"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60" w:type="dxa"/>
          </w:tcPr>
          <w:p w14:paraId="456E04AA"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60" w:type="dxa"/>
          </w:tcPr>
          <w:p w14:paraId="28B5C68D"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r>
      <w:tr w:rsidR="008A0934" w:rsidRPr="003D5390" w14:paraId="7C164F08" w14:textId="77777777" w:rsidTr="00E53318">
        <w:trPr>
          <w:cnfStyle w:val="000000100000" w:firstRow="0" w:lastRow="0" w:firstColumn="0" w:lastColumn="0" w:oddVBand="0" w:evenVBand="0" w:oddHBand="1"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2160" w:type="dxa"/>
          </w:tcPr>
          <w:p w14:paraId="61376E88" w14:textId="77777777" w:rsidR="008A0934" w:rsidRPr="003D5390" w:rsidRDefault="008A0934" w:rsidP="00F566F9">
            <w:pPr>
              <w:rPr>
                <w:color w:val="203469" w:themeColor="accent1"/>
              </w:rPr>
            </w:pPr>
          </w:p>
        </w:tc>
        <w:tc>
          <w:tcPr>
            <w:tcW w:w="2160" w:type="dxa"/>
          </w:tcPr>
          <w:p w14:paraId="269846C0"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3ADF0A71"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19A070F6"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3B1A5406"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r>
    </w:tbl>
    <w:p w14:paraId="43AB65A4" w14:textId="77777777" w:rsidR="00E53318" w:rsidRDefault="00E53318" w:rsidP="008A0934">
      <w:pPr>
        <w:spacing w:after="100"/>
        <w:rPr>
          <w:rFonts w:ascii="Arial" w:hAnsi="Arial" w:cs="Arial"/>
          <w:b/>
          <w:bCs/>
          <w:color w:val="222D54"/>
          <w:sz w:val="24"/>
          <w:szCs w:val="24"/>
        </w:rPr>
      </w:pPr>
    </w:p>
    <w:p w14:paraId="5EB173CD" w14:textId="3D4D1B4D" w:rsidR="008A0934" w:rsidRPr="00EE4EE3" w:rsidRDefault="00E53318" w:rsidP="00E53318">
      <w:pPr>
        <w:rPr>
          <w:rFonts w:ascii="Arial" w:hAnsi="Arial" w:cs="Arial"/>
          <w:b/>
          <w:bCs/>
          <w:color w:val="222D54"/>
          <w:sz w:val="24"/>
          <w:szCs w:val="24"/>
        </w:rPr>
      </w:pPr>
      <w:r>
        <w:rPr>
          <w:rFonts w:ascii="Arial" w:hAnsi="Arial" w:cs="Arial"/>
          <w:b/>
          <w:bCs/>
          <w:color w:val="222D54"/>
          <w:sz w:val="24"/>
          <w:szCs w:val="24"/>
        </w:rPr>
        <w:br w:type="page"/>
      </w:r>
      <w:r w:rsidR="008A0934" w:rsidRPr="00EE4EE3">
        <w:rPr>
          <w:rFonts w:ascii="Arial" w:hAnsi="Arial" w:cs="Arial"/>
          <w:b/>
          <w:bCs/>
          <w:color w:val="222D54"/>
          <w:sz w:val="24"/>
          <w:szCs w:val="24"/>
        </w:rPr>
        <w:lastRenderedPageBreak/>
        <w:t>Common Area Preparation</w:t>
      </w:r>
    </w:p>
    <w:p w14:paraId="58B46573" w14:textId="77777777" w:rsidR="008A0934" w:rsidRPr="00EE4EE3" w:rsidRDefault="008A0934" w:rsidP="009229A6">
      <w:pPr>
        <w:rPr>
          <w:rFonts w:ascii="Arial" w:hAnsi="Arial" w:cs="Arial"/>
          <w:color w:val="222D54"/>
          <w:sz w:val="24"/>
          <w:szCs w:val="24"/>
        </w:rPr>
      </w:pPr>
      <w:r w:rsidRPr="00EE4EE3">
        <w:rPr>
          <w:rFonts w:ascii="Arial" w:hAnsi="Arial" w:cs="Arial"/>
          <w:color w:val="222D54"/>
          <w:sz w:val="24"/>
          <w:szCs w:val="24"/>
        </w:rPr>
        <w:t xml:space="preserve">Prepare the common areas before a disaster. Depending on the nature of the disaster, actions to consider include boarding up windows, placing sandbags, ensuring fire extinguishers are in working order and certified, relocating and storing outdoor items, trimming trees in common areas, removing debris, and securing gates.  </w:t>
      </w:r>
    </w:p>
    <w:tbl>
      <w:tblPr>
        <w:tblStyle w:val="GridTable4-Accent2"/>
        <w:tblW w:w="10800" w:type="dxa"/>
        <w:tblLook w:val="04A0" w:firstRow="1" w:lastRow="0" w:firstColumn="1" w:lastColumn="0" w:noHBand="0" w:noVBand="1"/>
      </w:tblPr>
      <w:tblGrid>
        <w:gridCol w:w="2160"/>
        <w:gridCol w:w="2160"/>
        <w:gridCol w:w="2160"/>
        <w:gridCol w:w="2160"/>
        <w:gridCol w:w="2160"/>
      </w:tblGrid>
      <w:tr w:rsidR="008A0934" w:rsidRPr="003D5390" w14:paraId="67B25A14" w14:textId="77777777" w:rsidTr="00E53318">
        <w:trPr>
          <w:cnfStyle w:val="100000000000" w:firstRow="1" w:lastRow="0" w:firstColumn="0" w:lastColumn="0" w:oddVBand="0" w:evenVBand="0" w:oddHBand="0"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2160" w:type="dxa"/>
            <w:vAlign w:val="center"/>
          </w:tcPr>
          <w:p w14:paraId="1BA4CEC9" w14:textId="77777777" w:rsidR="008A0934" w:rsidRPr="00C140A0" w:rsidRDefault="008A0934" w:rsidP="00814372">
            <w:pPr>
              <w:spacing w:line="276" w:lineRule="auto"/>
              <w:jc w:val="center"/>
              <w:rPr>
                <w:rFonts w:cs="Arial"/>
                <w:color w:val="222D54"/>
              </w:rPr>
            </w:pPr>
            <w:r>
              <w:rPr>
                <w:rFonts w:cs="Arial"/>
                <w:color w:val="222D54"/>
              </w:rPr>
              <w:t>Task</w:t>
            </w:r>
          </w:p>
        </w:tc>
        <w:tc>
          <w:tcPr>
            <w:tcW w:w="2160" w:type="dxa"/>
            <w:vAlign w:val="center"/>
          </w:tcPr>
          <w:p w14:paraId="1C9DBEFA" w14:textId="77777777" w:rsidR="008A0934" w:rsidRPr="00C140A0" w:rsidRDefault="008A0934" w:rsidP="00814372">
            <w:pPr>
              <w:spacing w:line="276" w:lineRule="auto"/>
              <w:jc w:val="center"/>
              <w:cnfStyle w:val="100000000000" w:firstRow="1" w:lastRow="0" w:firstColumn="0" w:lastColumn="0" w:oddVBand="0" w:evenVBand="0" w:oddHBand="0" w:evenHBand="0" w:firstRowFirstColumn="0" w:firstRowLastColumn="0" w:lastRowFirstColumn="0" w:lastRowLastColumn="0"/>
              <w:rPr>
                <w:rFonts w:cs="Arial"/>
                <w:color w:val="222D54"/>
              </w:rPr>
            </w:pPr>
            <w:r>
              <w:rPr>
                <w:rFonts w:cs="Arial"/>
                <w:color w:val="222D54"/>
              </w:rPr>
              <w:t>Area</w:t>
            </w:r>
          </w:p>
        </w:tc>
        <w:tc>
          <w:tcPr>
            <w:tcW w:w="2160" w:type="dxa"/>
            <w:vAlign w:val="center"/>
          </w:tcPr>
          <w:p w14:paraId="6AB43B02" w14:textId="77777777" w:rsidR="008A0934" w:rsidRPr="00C140A0" w:rsidRDefault="008A0934" w:rsidP="00814372">
            <w:pPr>
              <w:jc w:val="center"/>
              <w:cnfStyle w:val="100000000000" w:firstRow="1" w:lastRow="0" w:firstColumn="0" w:lastColumn="0" w:oddVBand="0" w:evenVBand="0" w:oddHBand="0" w:evenHBand="0" w:firstRowFirstColumn="0" w:firstRowLastColumn="0" w:lastRowFirstColumn="0" w:lastRowLastColumn="0"/>
              <w:rPr>
                <w:rFonts w:cs="Arial"/>
                <w:color w:val="222D54"/>
              </w:rPr>
            </w:pPr>
            <w:r>
              <w:rPr>
                <w:rFonts w:cs="Arial"/>
                <w:color w:val="222D54"/>
              </w:rPr>
              <w:t>Responsible Party</w:t>
            </w:r>
          </w:p>
        </w:tc>
        <w:tc>
          <w:tcPr>
            <w:tcW w:w="2160" w:type="dxa"/>
            <w:vAlign w:val="center"/>
          </w:tcPr>
          <w:p w14:paraId="1F48B2CA" w14:textId="77777777" w:rsidR="008A0934" w:rsidRPr="003D5390" w:rsidRDefault="008A0934" w:rsidP="00814372">
            <w:pPr>
              <w:jc w:val="center"/>
              <w:cnfStyle w:val="100000000000" w:firstRow="1" w:lastRow="0" w:firstColumn="0" w:lastColumn="0" w:oddVBand="0" w:evenVBand="0" w:oddHBand="0" w:evenHBand="0" w:firstRowFirstColumn="0" w:firstRowLastColumn="0" w:lastRowFirstColumn="0" w:lastRowLastColumn="0"/>
              <w:rPr>
                <w:rFonts w:cs="Arial"/>
                <w:color w:val="203469" w:themeColor="accent1"/>
              </w:rPr>
            </w:pPr>
            <w:r>
              <w:rPr>
                <w:rFonts w:cs="Arial"/>
                <w:color w:val="203469" w:themeColor="accent1"/>
              </w:rPr>
              <w:t>Pre-Storm Completed (Y/N)</w:t>
            </w:r>
          </w:p>
        </w:tc>
        <w:tc>
          <w:tcPr>
            <w:tcW w:w="2160" w:type="dxa"/>
            <w:vAlign w:val="center"/>
          </w:tcPr>
          <w:p w14:paraId="42FFBAE9" w14:textId="77777777" w:rsidR="008A0934" w:rsidRPr="00C140A0" w:rsidRDefault="008A0934" w:rsidP="00814372">
            <w:pPr>
              <w:spacing w:line="276" w:lineRule="auto"/>
              <w:jc w:val="center"/>
              <w:cnfStyle w:val="100000000000" w:firstRow="1" w:lastRow="0" w:firstColumn="0" w:lastColumn="0" w:oddVBand="0" w:evenVBand="0" w:oddHBand="0" w:evenHBand="0" w:firstRowFirstColumn="0" w:firstRowLastColumn="0" w:lastRowFirstColumn="0" w:lastRowLastColumn="0"/>
              <w:rPr>
                <w:rFonts w:cs="Arial"/>
                <w:color w:val="222D54"/>
              </w:rPr>
            </w:pPr>
            <w:r>
              <w:rPr>
                <w:rFonts w:cs="Arial"/>
                <w:color w:val="222D54"/>
              </w:rPr>
              <w:t>Notes</w:t>
            </w:r>
          </w:p>
        </w:tc>
      </w:tr>
      <w:tr w:rsidR="008A0934" w:rsidRPr="003D5390" w14:paraId="04D241EC" w14:textId="77777777" w:rsidTr="00E53318">
        <w:trPr>
          <w:cnfStyle w:val="000000100000" w:firstRow="0" w:lastRow="0" w:firstColumn="0" w:lastColumn="0" w:oddVBand="0" w:evenVBand="0" w:oddHBand="1"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2160" w:type="dxa"/>
          </w:tcPr>
          <w:p w14:paraId="40369E83" w14:textId="77777777" w:rsidR="008A0934" w:rsidRPr="003D5390" w:rsidRDefault="008A0934" w:rsidP="00F566F9">
            <w:pPr>
              <w:rPr>
                <w:color w:val="203469" w:themeColor="accent1"/>
              </w:rPr>
            </w:pPr>
          </w:p>
        </w:tc>
        <w:tc>
          <w:tcPr>
            <w:tcW w:w="2160" w:type="dxa"/>
          </w:tcPr>
          <w:p w14:paraId="0A6BDAFD"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66BCD5C1"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75612FA4"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2C6DA150"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r>
      <w:tr w:rsidR="008A0934" w:rsidRPr="003D5390" w14:paraId="5017C4BC" w14:textId="77777777" w:rsidTr="00E53318">
        <w:trPr>
          <w:trHeight w:val="432"/>
        </w:trPr>
        <w:tc>
          <w:tcPr>
            <w:cnfStyle w:val="001000000000" w:firstRow="0" w:lastRow="0" w:firstColumn="1" w:lastColumn="0" w:oddVBand="0" w:evenVBand="0" w:oddHBand="0" w:evenHBand="0" w:firstRowFirstColumn="0" w:firstRowLastColumn="0" w:lastRowFirstColumn="0" w:lastRowLastColumn="0"/>
            <w:tcW w:w="2160" w:type="dxa"/>
          </w:tcPr>
          <w:p w14:paraId="1137B5A2" w14:textId="77777777" w:rsidR="008A0934" w:rsidRPr="003D5390" w:rsidRDefault="008A0934" w:rsidP="00F566F9">
            <w:pPr>
              <w:rPr>
                <w:color w:val="203469" w:themeColor="accent1"/>
              </w:rPr>
            </w:pPr>
          </w:p>
        </w:tc>
        <w:tc>
          <w:tcPr>
            <w:tcW w:w="2160" w:type="dxa"/>
          </w:tcPr>
          <w:p w14:paraId="213FB27D"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60" w:type="dxa"/>
          </w:tcPr>
          <w:p w14:paraId="23AF2673"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60" w:type="dxa"/>
          </w:tcPr>
          <w:p w14:paraId="1162D6BB"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60" w:type="dxa"/>
          </w:tcPr>
          <w:p w14:paraId="17D48C51"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r>
      <w:tr w:rsidR="008A0934" w:rsidRPr="003D5390" w14:paraId="32CCD591" w14:textId="77777777" w:rsidTr="00E53318">
        <w:trPr>
          <w:cnfStyle w:val="000000100000" w:firstRow="0" w:lastRow="0" w:firstColumn="0" w:lastColumn="0" w:oddVBand="0" w:evenVBand="0" w:oddHBand="1"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2160" w:type="dxa"/>
          </w:tcPr>
          <w:p w14:paraId="3AE33AD0" w14:textId="77777777" w:rsidR="008A0934" w:rsidRPr="003D5390" w:rsidRDefault="008A0934" w:rsidP="00F566F9">
            <w:pPr>
              <w:rPr>
                <w:color w:val="203469" w:themeColor="accent1"/>
              </w:rPr>
            </w:pPr>
          </w:p>
        </w:tc>
        <w:tc>
          <w:tcPr>
            <w:tcW w:w="2160" w:type="dxa"/>
          </w:tcPr>
          <w:p w14:paraId="3A540139"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43BFC25F"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2E90881C"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79C26C97"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r>
      <w:tr w:rsidR="008A0934" w:rsidRPr="003D5390" w14:paraId="1D256252" w14:textId="77777777" w:rsidTr="00E53318">
        <w:trPr>
          <w:trHeight w:val="432"/>
        </w:trPr>
        <w:tc>
          <w:tcPr>
            <w:cnfStyle w:val="001000000000" w:firstRow="0" w:lastRow="0" w:firstColumn="1" w:lastColumn="0" w:oddVBand="0" w:evenVBand="0" w:oddHBand="0" w:evenHBand="0" w:firstRowFirstColumn="0" w:firstRowLastColumn="0" w:lastRowFirstColumn="0" w:lastRowLastColumn="0"/>
            <w:tcW w:w="2160" w:type="dxa"/>
          </w:tcPr>
          <w:p w14:paraId="7729E720" w14:textId="77777777" w:rsidR="008A0934" w:rsidRPr="003D5390" w:rsidRDefault="008A0934" w:rsidP="00F566F9">
            <w:pPr>
              <w:rPr>
                <w:color w:val="203469" w:themeColor="accent1"/>
              </w:rPr>
            </w:pPr>
          </w:p>
        </w:tc>
        <w:tc>
          <w:tcPr>
            <w:tcW w:w="2160" w:type="dxa"/>
          </w:tcPr>
          <w:p w14:paraId="1D94B375"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60" w:type="dxa"/>
          </w:tcPr>
          <w:p w14:paraId="6CB55AA8"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60" w:type="dxa"/>
          </w:tcPr>
          <w:p w14:paraId="0463BFFE"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2160" w:type="dxa"/>
          </w:tcPr>
          <w:p w14:paraId="01C9288D"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r>
      <w:tr w:rsidR="008A0934" w:rsidRPr="003D5390" w14:paraId="2EC01798" w14:textId="77777777" w:rsidTr="00E53318">
        <w:trPr>
          <w:cnfStyle w:val="000000100000" w:firstRow="0" w:lastRow="0" w:firstColumn="0" w:lastColumn="0" w:oddVBand="0" w:evenVBand="0" w:oddHBand="1"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2160" w:type="dxa"/>
          </w:tcPr>
          <w:p w14:paraId="3E39A701" w14:textId="77777777" w:rsidR="008A0934" w:rsidRPr="003D5390" w:rsidRDefault="008A0934" w:rsidP="00F566F9">
            <w:pPr>
              <w:rPr>
                <w:color w:val="203469" w:themeColor="accent1"/>
              </w:rPr>
            </w:pPr>
          </w:p>
        </w:tc>
        <w:tc>
          <w:tcPr>
            <w:tcW w:w="2160" w:type="dxa"/>
          </w:tcPr>
          <w:p w14:paraId="44C89938"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5EAADA99"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5B9116F1"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2160" w:type="dxa"/>
          </w:tcPr>
          <w:p w14:paraId="682A02F3"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r>
    </w:tbl>
    <w:p w14:paraId="7A892720" w14:textId="77777777" w:rsidR="008A0934" w:rsidRPr="00EE4EE3" w:rsidRDefault="008A0934" w:rsidP="008A0934">
      <w:pPr>
        <w:spacing w:before="500" w:after="100"/>
        <w:rPr>
          <w:rFonts w:ascii="Arial" w:hAnsi="Arial" w:cs="Arial"/>
          <w:b/>
          <w:bCs/>
          <w:color w:val="222D54"/>
          <w:sz w:val="24"/>
          <w:szCs w:val="24"/>
        </w:rPr>
      </w:pPr>
      <w:r w:rsidRPr="00EE4EE3">
        <w:rPr>
          <w:rFonts w:ascii="Arial" w:hAnsi="Arial" w:cs="Arial"/>
          <w:b/>
          <w:bCs/>
          <w:color w:val="222D54"/>
          <w:sz w:val="24"/>
          <w:szCs w:val="24"/>
        </w:rPr>
        <w:t>Insurance</w:t>
      </w:r>
    </w:p>
    <w:p w14:paraId="7AAEE0A5" w14:textId="77777777" w:rsidR="008A0934" w:rsidRPr="00EE4EE3" w:rsidRDefault="008A0934" w:rsidP="009229A6">
      <w:pPr>
        <w:rPr>
          <w:rFonts w:ascii="Arial" w:hAnsi="Arial" w:cs="Arial"/>
          <w:color w:val="222D54"/>
          <w:sz w:val="24"/>
          <w:szCs w:val="24"/>
        </w:rPr>
      </w:pPr>
      <w:r w:rsidRPr="00EE4EE3">
        <w:rPr>
          <w:rFonts w:ascii="Arial" w:hAnsi="Arial" w:cs="Arial"/>
          <w:color w:val="222D54"/>
          <w:sz w:val="24"/>
          <w:szCs w:val="24"/>
        </w:rPr>
        <w:t xml:space="preserve">Review the community's insurance policy to ensure adequate coverage. Property insurance should reflect the replacement cost of the property, as determined by an independent appraisal. The association’s insurance coverage responsibilities, as well as those of individual unit owners, are typically governed by statutory mandates and governing documents. Items such as landscaping, fencing, exterior building paint, walkways, pools, and sports courts may not be covered under standard policies, but additional coverage can be purchased for these items. Consult with your insurance provider to ensure all necessary coverage is in place.  </w:t>
      </w:r>
    </w:p>
    <w:tbl>
      <w:tblPr>
        <w:tblStyle w:val="GridTable4-Accent2"/>
        <w:tblW w:w="10800" w:type="dxa"/>
        <w:tblLook w:val="04A0" w:firstRow="1" w:lastRow="0" w:firstColumn="1" w:lastColumn="0" w:noHBand="0" w:noVBand="1"/>
      </w:tblPr>
      <w:tblGrid>
        <w:gridCol w:w="1800"/>
        <w:gridCol w:w="1800"/>
        <w:gridCol w:w="1800"/>
        <w:gridCol w:w="1800"/>
        <w:gridCol w:w="1800"/>
        <w:gridCol w:w="1800"/>
      </w:tblGrid>
      <w:tr w:rsidR="008A0934" w:rsidRPr="003D5390" w14:paraId="2E175483" w14:textId="77777777" w:rsidTr="00E53318">
        <w:trPr>
          <w:cnfStyle w:val="100000000000" w:firstRow="1" w:lastRow="0" w:firstColumn="0" w:lastColumn="0" w:oddVBand="0" w:evenVBand="0" w:oddHBand="0"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1800" w:type="dxa"/>
            <w:vAlign w:val="center"/>
          </w:tcPr>
          <w:p w14:paraId="21ED1B0C" w14:textId="77777777" w:rsidR="008A0934" w:rsidRPr="00C140A0" w:rsidRDefault="008A0934" w:rsidP="00814372">
            <w:pPr>
              <w:spacing w:line="276" w:lineRule="auto"/>
              <w:jc w:val="center"/>
              <w:rPr>
                <w:rFonts w:cs="Arial"/>
                <w:color w:val="222D54"/>
              </w:rPr>
            </w:pPr>
            <w:r>
              <w:rPr>
                <w:rFonts w:cs="Arial"/>
                <w:color w:val="222D54"/>
              </w:rPr>
              <w:t>Policy</w:t>
            </w:r>
            <w:r w:rsidRPr="00C140A0">
              <w:rPr>
                <w:rFonts w:cs="Arial"/>
                <w:color w:val="222D54"/>
              </w:rPr>
              <w:t xml:space="preserve"> Type</w:t>
            </w:r>
          </w:p>
        </w:tc>
        <w:tc>
          <w:tcPr>
            <w:tcW w:w="1800" w:type="dxa"/>
            <w:vAlign w:val="center"/>
          </w:tcPr>
          <w:p w14:paraId="20334DA3" w14:textId="77777777" w:rsidR="008A0934" w:rsidRPr="00C140A0" w:rsidRDefault="008A0934" w:rsidP="00814372">
            <w:pPr>
              <w:spacing w:line="276" w:lineRule="auto"/>
              <w:jc w:val="center"/>
              <w:cnfStyle w:val="100000000000" w:firstRow="1" w:lastRow="0" w:firstColumn="0" w:lastColumn="0" w:oddVBand="0" w:evenVBand="0" w:oddHBand="0" w:evenHBand="0" w:firstRowFirstColumn="0" w:firstRowLastColumn="0" w:lastRowFirstColumn="0" w:lastRowLastColumn="0"/>
              <w:rPr>
                <w:rFonts w:cs="Arial"/>
                <w:color w:val="222D54"/>
              </w:rPr>
            </w:pPr>
            <w:r>
              <w:rPr>
                <w:rFonts w:cs="Arial"/>
                <w:color w:val="222D54"/>
              </w:rPr>
              <w:t>Carrier</w:t>
            </w:r>
          </w:p>
        </w:tc>
        <w:tc>
          <w:tcPr>
            <w:tcW w:w="1800" w:type="dxa"/>
            <w:vAlign w:val="center"/>
          </w:tcPr>
          <w:p w14:paraId="6B363B7B" w14:textId="77777777" w:rsidR="008A0934" w:rsidRPr="00C140A0" w:rsidRDefault="008A0934" w:rsidP="00814372">
            <w:pPr>
              <w:jc w:val="center"/>
              <w:cnfStyle w:val="100000000000" w:firstRow="1" w:lastRow="0" w:firstColumn="0" w:lastColumn="0" w:oddVBand="0" w:evenVBand="0" w:oddHBand="0" w:evenHBand="0" w:firstRowFirstColumn="0" w:firstRowLastColumn="0" w:lastRowFirstColumn="0" w:lastRowLastColumn="0"/>
              <w:rPr>
                <w:rFonts w:cs="Arial"/>
                <w:color w:val="222D54"/>
              </w:rPr>
            </w:pPr>
            <w:r>
              <w:rPr>
                <w:rFonts w:cs="Arial"/>
                <w:color w:val="222D54"/>
              </w:rPr>
              <w:t>Coverage Summary</w:t>
            </w:r>
          </w:p>
        </w:tc>
        <w:tc>
          <w:tcPr>
            <w:tcW w:w="1800" w:type="dxa"/>
            <w:vAlign w:val="center"/>
          </w:tcPr>
          <w:p w14:paraId="1A94D2A6" w14:textId="77777777" w:rsidR="008A0934" w:rsidRPr="003D5390" w:rsidRDefault="008A0934" w:rsidP="00814372">
            <w:pPr>
              <w:jc w:val="center"/>
              <w:cnfStyle w:val="100000000000" w:firstRow="1" w:lastRow="0" w:firstColumn="0" w:lastColumn="0" w:oddVBand="0" w:evenVBand="0" w:oddHBand="0" w:evenHBand="0" w:firstRowFirstColumn="0" w:firstRowLastColumn="0" w:lastRowFirstColumn="0" w:lastRowLastColumn="0"/>
              <w:rPr>
                <w:rFonts w:cs="Arial"/>
                <w:color w:val="203469" w:themeColor="accent1"/>
              </w:rPr>
            </w:pPr>
            <w:r>
              <w:rPr>
                <w:rFonts w:cs="Arial"/>
                <w:color w:val="203469" w:themeColor="accent1"/>
              </w:rPr>
              <w:t>Policy Number</w:t>
            </w:r>
          </w:p>
        </w:tc>
        <w:tc>
          <w:tcPr>
            <w:tcW w:w="1800" w:type="dxa"/>
            <w:vAlign w:val="center"/>
          </w:tcPr>
          <w:p w14:paraId="5A61F29C" w14:textId="77777777" w:rsidR="008A0934" w:rsidRPr="00C140A0" w:rsidRDefault="008A0934" w:rsidP="00814372">
            <w:pPr>
              <w:jc w:val="center"/>
              <w:cnfStyle w:val="100000000000" w:firstRow="1" w:lastRow="0" w:firstColumn="0" w:lastColumn="0" w:oddVBand="0" w:evenVBand="0" w:oddHBand="0" w:evenHBand="0" w:firstRowFirstColumn="0" w:firstRowLastColumn="0" w:lastRowFirstColumn="0" w:lastRowLastColumn="0"/>
              <w:rPr>
                <w:rFonts w:cs="Arial"/>
                <w:color w:val="222D54"/>
              </w:rPr>
            </w:pPr>
            <w:r>
              <w:rPr>
                <w:rFonts w:cs="Arial"/>
                <w:color w:val="222D54"/>
              </w:rPr>
              <w:t>Expiration Date</w:t>
            </w:r>
          </w:p>
        </w:tc>
        <w:tc>
          <w:tcPr>
            <w:tcW w:w="1800" w:type="dxa"/>
            <w:vAlign w:val="center"/>
          </w:tcPr>
          <w:p w14:paraId="7AA52F5F" w14:textId="77777777" w:rsidR="008A0934" w:rsidRPr="00C140A0" w:rsidRDefault="008A0934" w:rsidP="00814372">
            <w:pPr>
              <w:spacing w:line="276" w:lineRule="auto"/>
              <w:jc w:val="center"/>
              <w:cnfStyle w:val="100000000000" w:firstRow="1" w:lastRow="0" w:firstColumn="0" w:lastColumn="0" w:oddVBand="0" w:evenVBand="0" w:oddHBand="0" w:evenHBand="0" w:firstRowFirstColumn="0" w:firstRowLastColumn="0" w:lastRowFirstColumn="0" w:lastRowLastColumn="0"/>
              <w:rPr>
                <w:rFonts w:cs="Arial"/>
                <w:color w:val="222D54"/>
              </w:rPr>
            </w:pPr>
            <w:r>
              <w:rPr>
                <w:rFonts w:cs="Arial"/>
                <w:color w:val="222D54"/>
              </w:rPr>
              <w:t>Agent Contact Info</w:t>
            </w:r>
          </w:p>
        </w:tc>
      </w:tr>
      <w:tr w:rsidR="008A0934" w:rsidRPr="003D5390" w14:paraId="3CF32BCD" w14:textId="77777777" w:rsidTr="00E53318">
        <w:trPr>
          <w:cnfStyle w:val="000000100000" w:firstRow="0" w:lastRow="0" w:firstColumn="0" w:lastColumn="0" w:oddVBand="0" w:evenVBand="0" w:oddHBand="1"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1800" w:type="dxa"/>
          </w:tcPr>
          <w:p w14:paraId="5011E8F3" w14:textId="77777777" w:rsidR="008A0934" w:rsidRPr="003D5390" w:rsidRDefault="008A0934" w:rsidP="00F566F9">
            <w:pPr>
              <w:rPr>
                <w:color w:val="203469" w:themeColor="accent1"/>
              </w:rPr>
            </w:pPr>
          </w:p>
        </w:tc>
        <w:tc>
          <w:tcPr>
            <w:tcW w:w="1800" w:type="dxa"/>
          </w:tcPr>
          <w:p w14:paraId="5A22976E"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7C18390A"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48512BEB"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6D0EB6CD"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6887CDE8"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r>
      <w:tr w:rsidR="008A0934" w:rsidRPr="003D5390" w14:paraId="54DC8B05" w14:textId="77777777" w:rsidTr="00E53318">
        <w:trPr>
          <w:trHeight w:val="432"/>
        </w:trPr>
        <w:tc>
          <w:tcPr>
            <w:cnfStyle w:val="001000000000" w:firstRow="0" w:lastRow="0" w:firstColumn="1" w:lastColumn="0" w:oddVBand="0" w:evenVBand="0" w:oddHBand="0" w:evenHBand="0" w:firstRowFirstColumn="0" w:firstRowLastColumn="0" w:lastRowFirstColumn="0" w:lastRowLastColumn="0"/>
            <w:tcW w:w="1800" w:type="dxa"/>
          </w:tcPr>
          <w:p w14:paraId="57E42E3D" w14:textId="77777777" w:rsidR="008A0934" w:rsidRPr="003D5390" w:rsidRDefault="008A0934" w:rsidP="00F566F9">
            <w:pPr>
              <w:rPr>
                <w:color w:val="203469" w:themeColor="accent1"/>
              </w:rPr>
            </w:pPr>
          </w:p>
        </w:tc>
        <w:tc>
          <w:tcPr>
            <w:tcW w:w="1800" w:type="dxa"/>
          </w:tcPr>
          <w:p w14:paraId="67CEC109"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1800" w:type="dxa"/>
          </w:tcPr>
          <w:p w14:paraId="01D05F2C"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1800" w:type="dxa"/>
          </w:tcPr>
          <w:p w14:paraId="31DFD9DA"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1800" w:type="dxa"/>
          </w:tcPr>
          <w:p w14:paraId="73B542E2"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1800" w:type="dxa"/>
          </w:tcPr>
          <w:p w14:paraId="0BD3BBE9"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r>
      <w:tr w:rsidR="008A0934" w:rsidRPr="003D5390" w14:paraId="305D681A" w14:textId="77777777" w:rsidTr="00E53318">
        <w:trPr>
          <w:cnfStyle w:val="000000100000" w:firstRow="0" w:lastRow="0" w:firstColumn="0" w:lastColumn="0" w:oddVBand="0" w:evenVBand="0" w:oddHBand="1"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1800" w:type="dxa"/>
          </w:tcPr>
          <w:p w14:paraId="2BCE338E" w14:textId="77777777" w:rsidR="008A0934" w:rsidRPr="003D5390" w:rsidRDefault="008A0934" w:rsidP="00F566F9">
            <w:pPr>
              <w:rPr>
                <w:color w:val="203469" w:themeColor="accent1"/>
              </w:rPr>
            </w:pPr>
          </w:p>
        </w:tc>
        <w:tc>
          <w:tcPr>
            <w:tcW w:w="1800" w:type="dxa"/>
          </w:tcPr>
          <w:p w14:paraId="209CA847"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34F06F87"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06F36FAE"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44100D53"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36DBFBF3"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r>
      <w:tr w:rsidR="008A0934" w:rsidRPr="003D5390" w14:paraId="6E6CE55F" w14:textId="77777777" w:rsidTr="00E53318">
        <w:trPr>
          <w:trHeight w:val="432"/>
        </w:trPr>
        <w:tc>
          <w:tcPr>
            <w:cnfStyle w:val="001000000000" w:firstRow="0" w:lastRow="0" w:firstColumn="1" w:lastColumn="0" w:oddVBand="0" w:evenVBand="0" w:oddHBand="0" w:evenHBand="0" w:firstRowFirstColumn="0" w:firstRowLastColumn="0" w:lastRowFirstColumn="0" w:lastRowLastColumn="0"/>
            <w:tcW w:w="1800" w:type="dxa"/>
          </w:tcPr>
          <w:p w14:paraId="0A6F8A96" w14:textId="77777777" w:rsidR="008A0934" w:rsidRPr="003D5390" w:rsidRDefault="008A0934" w:rsidP="00F566F9">
            <w:pPr>
              <w:rPr>
                <w:color w:val="203469" w:themeColor="accent1"/>
              </w:rPr>
            </w:pPr>
          </w:p>
        </w:tc>
        <w:tc>
          <w:tcPr>
            <w:tcW w:w="1800" w:type="dxa"/>
          </w:tcPr>
          <w:p w14:paraId="74244780"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1800" w:type="dxa"/>
          </w:tcPr>
          <w:p w14:paraId="2ED7DD61"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1800" w:type="dxa"/>
          </w:tcPr>
          <w:p w14:paraId="2A54B106"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1800" w:type="dxa"/>
          </w:tcPr>
          <w:p w14:paraId="0E180468"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1800" w:type="dxa"/>
          </w:tcPr>
          <w:p w14:paraId="4A6DB95C"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r>
      <w:tr w:rsidR="008A0934" w:rsidRPr="003D5390" w14:paraId="743DD017" w14:textId="77777777" w:rsidTr="00E53318">
        <w:trPr>
          <w:cnfStyle w:val="000000100000" w:firstRow="0" w:lastRow="0" w:firstColumn="0" w:lastColumn="0" w:oddVBand="0" w:evenVBand="0" w:oddHBand="1"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1800" w:type="dxa"/>
          </w:tcPr>
          <w:p w14:paraId="62A85D61" w14:textId="77777777" w:rsidR="008A0934" w:rsidRPr="003D5390" w:rsidRDefault="008A0934" w:rsidP="00F566F9">
            <w:pPr>
              <w:rPr>
                <w:color w:val="203469" w:themeColor="accent1"/>
              </w:rPr>
            </w:pPr>
          </w:p>
        </w:tc>
        <w:tc>
          <w:tcPr>
            <w:tcW w:w="1800" w:type="dxa"/>
          </w:tcPr>
          <w:p w14:paraId="7013336B"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2BA88044"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7A4D75DC"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08AF6BDE"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4CC9C956"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r>
    </w:tbl>
    <w:p w14:paraId="0264F91F" w14:textId="77777777" w:rsidR="008A0934" w:rsidRDefault="008A0934" w:rsidP="008A0934">
      <w:pPr>
        <w:spacing w:after="100"/>
        <w:rPr>
          <w:rFonts w:ascii="Arial" w:hAnsi="Arial" w:cs="Arial"/>
          <w:b/>
          <w:bCs/>
          <w:color w:val="222D54"/>
          <w:sz w:val="24"/>
          <w:szCs w:val="24"/>
        </w:rPr>
      </w:pPr>
    </w:p>
    <w:p w14:paraId="65605E57" w14:textId="77777777" w:rsidR="00E53318" w:rsidRDefault="00E53318">
      <w:pPr>
        <w:rPr>
          <w:rFonts w:ascii="Arial" w:hAnsi="Arial" w:cs="Arial"/>
          <w:b/>
          <w:bCs/>
          <w:color w:val="222D54"/>
          <w:sz w:val="24"/>
          <w:szCs w:val="24"/>
        </w:rPr>
      </w:pPr>
      <w:r>
        <w:rPr>
          <w:rFonts w:ascii="Arial" w:hAnsi="Arial" w:cs="Arial"/>
          <w:b/>
          <w:bCs/>
          <w:color w:val="222D54"/>
          <w:sz w:val="24"/>
          <w:szCs w:val="24"/>
        </w:rPr>
        <w:br w:type="page"/>
      </w:r>
    </w:p>
    <w:p w14:paraId="76B5C9FD" w14:textId="6ED11004" w:rsidR="008A0934" w:rsidRPr="00EE4EE3" w:rsidRDefault="008A0934" w:rsidP="008A0934">
      <w:pPr>
        <w:spacing w:after="100"/>
        <w:rPr>
          <w:rFonts w:ascii="Arial" w:hAnsi="Arial" w:cs="Arial"/>
          <w:b/>
          <w:bCs/>
          <w:color w:val="222D54"/>
          <w:sz w:val="24"/>
          <w:szCs w:val="24"/>
        </w:rPr>
      </w:pPr>
      <w:r w:rsidRPr="00EE4EE3">
        <w:rPr>
          <w:rFonts w:ascii="Arial" w:hAnsi="Arial" w:cs="Arial"/>
          <w:b/>
          <w:bCs/>
          <w:color w:val="222D54"/>
          <w:sz w:val="24"/>
          <w:szCs w:val="24"/>
        </w:rPr>
        <w:lastRenderedPageBreak/>
        <w:t>Vendor Contracts</w:t>
      </w:r>
    </w:p>
    <w:p w14:paraId="3712E3CD" w14:textId="77777777" w:rsidR="008A0934" w:rsidRPr="00EE4EE3" w:rsidRDefault="008A0934" w:rsidP="008A0934">
      <w:pPr>
        <w:rPr>
          <w:rFonts w:ascii="Arial" w:hAnsi="Arial" w:cs="Arial"/>
          <w:color w:val="222D54"/>
          <w:sz w:val="24"/>
          <w:szCs w:val="24"/>
        </w:rPr>
      </w:pPr>
      <w:r w:rsidRPr="00EE4EE3">
        <w:rPr>
          <w:rFonts w:ascii="Arial" w:hAnsi="Arial" w:cs="Arial"/>
          <w:color w:val="222D54"/>
          <w:sz w:val="24"/>
          <w:szCs w:val="24"/>
        </w:rPr>
        <w:t xml:space="preserve">Review vendor contracts to ensure you have pre-negotiated agreements in place to handle disaster recovery. Boards that </w:t>
      </w:r>
      <w:proofErr w:type="gramStart"/>
      <w:r w:rsidRPr="00EE4EE3">
        <w:rPr>
          <w:rFonts w:ascii="Arial" w:hAnsi="Arial" w:cs="Arial"/>
          <w:color w:val="222D54"/>
          <w:sz w:val="24"/>
          <w:szCs w:val="24"/>
        </w:rPr>
        <w:t>enter into</w:t>
      </w:r>
      <w:proofErr w:type="gramEnd"/>
      <w:r w:rsidRPr="00EE4EE3">
        <w:rPr>
          <w:rFonts w:ascii="Arial" w:hAnsi="Arial" w:cs="Arial"/>
          <w:color w:val="222D54"/>
          <w:sz w:val="24"/>
          <w:szCs w:val="24"/>
        </w:rPr>
        <w:t xml:space="preserve"> these contracts often benefit from set prices and designated contractors for disaster-related services. These contracts typically include emergency services like drying out or securing the premises, debris removal, security services, and emergency management services.</w:t>
      </w:r>
    </w:p>
    <w:p w14:paraId="6ABA07D0" w14:textId="77777777" w:rsidR="008A0934" w:rsidRPr="00F24758" w:rsidRDefault="008A0934" w:rsidP="005E4EDE">
      <w:pPr>
        <w:rPr>
          <w:rFonts w:ascii="Arial" w:hAnsi="Arial" w:cs="Arial"/>
          <w:color w:val="222D54"/>
          <w:sz w:val="24"/>
          <w:szCs w:val="24"/>
        </w:rPr>
      </w:pPr>
      <w:r w:rsidRPr="00EE4EE3">
        <w:rPr>
          <w:rFonts w:ascii="Arial" w:hAnsi="Arial" w:cs="Arial"/>
          <w:color w:val="222D54"/>
          <w:sz w:val="24"/>
          <w:szCs w:val="24"/>
        </w:rPr>
        <w:t xml:space="preserve">Be cautious of vendors that may use unskilled labor or lack appropriate liability and workman’s compensation insurance, or necessary licenses. Failing to follow proper procedures can result in losses that insurance may not cover.  </w:t>
      </w:r>
    </w:p>
    <w:tbl>
      <w:tblPr>
        <w:tblStyle w:val="GridTable4-Accent2"/>
        <w:tblW w:w="10800" w:type="dxa"/>
        <w:tblLook w:val="04A0" w:firstRow="1" w:lastRow="0" w:firstColumn="1" w:lastColumn="0" w:noHBand="0" w:noVBand="1"/>
      </w:tblPr>
      <w:tblGrid>
        <w:gridCol w:w="1800"/>
        <w:gridCol w:w="1800"/>
        <w:gridCol w:w="1800"/>
        <w:gridCol w:w="1800"/>
        <w:gridCol w:w="1800"/>
        <w:gridCol w:w="1800"/>
      </w:tblGrid>
      <w:tr w:rsidR="008A0934" w:rsidRPr="003D5390" w14:paraId="2579F5E1" w14:textId="77777777" w:rsidTr="00E53318">
        <w:trPr>
          <w:cnfStyle w:val="100000000000" w:firstRow="1" w:lastRow="0" w:firstColumn="0" w:lastColumn="0" w:oddVBand="0" w:evenVBand="0" w:oddHBand="0"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1800" w:type="dxa"/>
            <w:vAlign w:val="center"/>
          </w:tcPr>
          <w:p w14:paraId="7DCA9651" w14:textId="77777777" w:rsidR="008A0934" w:rsidRPr="00C140A0" w:rsidRDefault="008A0934" w:rsidP="00814372">
            <w:pPr>
              <w:spacing w:line="276" w:lineRule="auto"/>
              <w:jc w:val="center"/>
              <w:rPr>
                <w:rFonts w:cs="Arial"/>
                <w:color w:val="222D54"/>
              </w:rPr>
            </w:pPr>
            <w:r>
              <w:rPr>
                <w:rFonts w:cs="Arial"/>
                <w:color w:val="222D54"/>
              </w:rPr>
              <w:t>Vendor Name</w:t>
            </w:r>
          </w:p>
        </w:tc>
        <w:tc>
          <w:tcPr>
            <w:tcW w:w="1800" w:type="dxa"/>
            <w:vAlign w:val="center"/>
          </w:tcPr>
          <w:p w14:paraId="5FF5A6DF" w14:textId="77777777" w:rsidR="008A0934" w:rsidRPr="00C140A0" w:rsidRDefault="008A0934" w:rsidP="00814372">
            <w:pPr>
              <w:spacing w:line="276" w:lineRule="auto"/>
              <w:jc w:val="center"/>
              <w:cnfStyle w:val="100000000000" w:firstRow="1" w:lastRow="0" w:firstColumn="0" w:lastColumn="0" w:oddVBand="0" w:evenVBand="0" w:oddHBand="0" w:evenHBand="0" w:firstRowFirstColumn="0" w:firstRowLastColumn="0" w:lastRowFirstColumn="0" w:lastRowLastColumn="0"/>
              <w:rPr>
                <w:rFonts w:cs="Arial"/>
                <w:color w:val="222D54"/>
              </w:rPr>
            </w:pPr>
            <w:r>
              <w:rPr>
                <w:rFonts w:cs="Arial"/>
                <w:color w:val="222D54"/>
              </w:rPr>
              <w:t>Service Provided</w:t>
            </w:r>
          </w:p>
        </w:tc>
        <w:tc>
          <w:tcPr>
            <w:tcW w:w="1800" w:type="dxa"/>
            <w:vAlign w:val="center"/>
          </w:tcPr>
          <w:p w14:paraId="6E0FA62E" w14:textId="77777777" w:rsidR="008A0934" w:rsidRPr="00C140A0" w:rsidRDefault="008A0934" w:rsidP="00814372">
            <w:pPr>
              <w:jc w:val="center"/>
              <w:cnfStyle w:val="100000000000" w:firstRow="1" w:lastRow="0" w:firstColumn="0" w:lastColumn="0" w:oddVBand="0" w:evenVBand="0" w:oddHBand="0" w:evenHBand="0" w:firstRowFirstColumn="0" w:firstRowLastColumn="0" w:lastRowFirstColumn="0" w:lastRowLastColumn="0"/>
              <w:rPr>
                <w:rFonts w:cs="Arial"/>
                <w:color w:val="222D54"/>
              </w:rPr>
            </w:pPr>
            <w:r>
              <w:rPr>
                <w:rFonts w:cs="Arial"/>
                <w:color w:val="222D54"/>
              </w:rPr>
              <w:t>Contract Term</w:t>
            </w:r>
          </w:p>
        </w:tc>
        <w:tc>
          <w:tcPr>
            <w:tcW w:w="1800" w:type="dxa"/>
            <w:vAlign w:val="center"/>
          </w:tcPr>
          <w:p w14:paraId="69672580" w14:textId="77777777" w:rsidR="008A0934" w:rsidRPr="003D5390" w:rsidRDefault="008A0934" w:rsidP="00814372">
            <w:pPr>
              <w:jc w:val="center"/>
              <w:cnfStyle w:val="100000000000" w:firstRow="1" w:lastRow="0" w:firstColumn="0" w:lastColumn="0" w:oddVBand="0" w:evenVBand="0" w:oddHBand="0" w:evenHBand="0" w:firstRowFirstColumn="0" w:firstRowLastColumn="0" w:lastRowFirstColumn="0" w:lastRowLastColumn="0"/>
              <w:rPr>
                <w:rFonts w:cs="Arial"/>
                <w:color w:val="203469" w:themeColor="accent1"/>
              </w:rPr>
            </w:pPr>
            <w:r>
              <w:rPr>
                <w:rFonts w:cs="Arial"/>
                <w:color w:val="203469" w:themeColor="accent1"/>
              </w:rPr>
              <w:t>Renewal Date</w:t>
            </w:r>
          </w:p>
        </w:tc>
        <w:tc>
          <w:tcPr>
            <w:tcW w:w="1800" w:type="dxa"/>
            <w:vAlign w:val="center"/>
          </w:tcPr>
          <w:p w14:paraId="351683D4" w14:textId="77777777" w:rsidR="008A0934" w:rsidRPr="00C140A0" w:rsidRDefault="008A0934" w:rsidP="00814372">
            <w:pPr>
              <w:jc w:val="center"/>
              <w:cnfStyle w:val="100000000000" w:firstRow="1" w:lastRow="0" w:firstColumn="0" w:lastColumn="0" w:oddVBand="0" w:evenVBand="0" w:oddHBand="0" w:evenHBand="0" w:firstRowFirstColumn="0" w:firstRowLastColumn="0" w:lastRowFirstColumn="0" w:lastRowLastColumn="0"/>
              <w:rPr>
                <w:rFonts w:cs="Arial"/>
                <w:color w:val="222D54"/>
              </w:rPr>
            </w:pPr>
            <w:r>
              <w:rPr>
                <w:rFonts w:cs="Arial"/>
                <w:color w:val="222D54"/>
              </w:rPr>
              <w:t>Emergency Contact</w:t>
            </w:r>
          </w:p>
        </w:tc>
        <w:tc>
          <w:tcPr>
            <w:tcW w:w="1800" w:type="dxa"/>
            <w:vAlign w:val="center"/>
          </w:tcPr>
          <w:p w14:paraId="3BCC3E2C" w14:textId="77777777" w:rsidR="008A0934" w:rsidRPr="00C140A0" w:rsidRDefault="008A0934" w:rsidP="00814372">
            <w:pPr>
              <w:spacing w:line="276" w:lineRule="auto"/>
              <w:jc w:val="center"/>
              <w:cnfStyle w:val="100000000000" w:firstRow="1" w:lastRow="0" w:firstColumn="0" w:lastColumn="0" w:oddVBand="0" w:evenVBand="0" w:oddHBand="0" w:evenHBand="0" w:firstRowFirstColumn="0" w:firstRowLastColumn="0" w:lastRowFirstColumn="0" w:lastRowLastColumn="0"/>
              <w:rPr>
                <w:rFonts w:cs="Arial"/>
                <w:color w:val="222D54"/>
              </w:rPr>
            </w:pPr>
            <w:r>
              <w:rPr>
                <w:rFonts w:cs="Arial"/>
                <w:color w:val="222D54"/>
              </w:rPr>
              <w:t>Reviewed By</w:t>
            </w:r>
          </w:p>
        </w:tc>
      </w:tr>
      <w:tr w:rsidR="008A0934" w:rsidRPr="003D5390" w14:paraId="25540EB7" w14:textId="77777777" w:rsidTr="00E53318">
        <w:trPr>
          <w:cnfStyle w:val="000000100000" w:firstRow="0" w:lastRow="0" w:firstColumn="0" w:lastColumn="0" w:oddVBand="0" w:evenVBand="0" w:oddHBand="1"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1800" w:type="dxa"/>
          </w:tcPr>
          <w:p w14:paraId="52DA6EB0" w14:textId="77777777" w:rsidR="008A0934" w:rsidRPr="003D5390" w:rsidRDefault="008A0934" w:rsidP="00F566F9">
            <w:pPr>
              <w:rPr>
                <w:color w:val="203469" w:themeColor="accent1"/>
              </w:rPr>
            </w:pPr>
          </w:p>
        </w:tc>
        <w:tc>
          <w:tcPr>
            <w:tcW w:w="1800" w:type="dxa"/>
          </w:tcPr>
          <w:p w14:paraId="20D52763"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2C54C573"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4B27A75E"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4B4C8BC7"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529B27D6"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r>
      <w:tr w:rsidR="008A0934" w:rsidRPr="003D5390" w14:paraId="3C97E1EB" w14:textId="77777777" w:rsidTr="00E53318">
        <w:trPr>
          <w:trHeight w:val="432"/>
        </w:trPr>
        <w:tc>
          <w:tcPr>
            <w:cnfStyle w:val="001000000000" w:firstRow="0" w:lastRow="0" w:firstColumn="1" w:lastColumn="0" w:oddVBand="0" w:evenVBand="0" w:oddHBand="0" w:evenHBand="0" w:firstRowFirstColumn="0" w:firstRowLastColumn="0" w:lastRowFirstColumn="0" w:lastRowLastColumn="0"/>
            <w:tcW w:w="1800" w:type="dxa"/>
          </w:tcPr>
          <w:p w14:paraId="24C55162" w14:textId="77777777" w:rsidR="008A0934" w:rsidRPr="003D5390" w:rsidRDefault="008A0934" w:rsidP="00F566F9">
            <w:pPr>
              <w:rPr>
                <w:color w:val="203469" w:themeColor="accent1"/>
              </w:rPr>
            </w:pPr>
          </w:p>
        </w:tc>
        <w:tc>
          <w:tcPr>
            <w:tcW w:w="1800" w:type="dxa"/>
          </w:tcPr>
          <w:p w14:paraId="40CFDA58"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1800" w:type="dxa"/>
          </w:tcPr>
          <w:p w14:paraId="00F82F39"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1800" w:type="dxa"/>
          </w:tcPr>
          <w:p w14:paraId="4C385B99"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1800" w:type="dxa"/>
          </w:tcPr>
          <w:p w14:paraId="291ED7C6"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1800" w:type="dxa"/>
          </w:tcPr>
          <w:p w14:paraId="1F48880B"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r>
      <w:tr w:rsidR="008A0934" w:rsidRPr="003D5390" w14:paraId="3A1ADF09" w14:textId="77777777" w:rsidTr="00E53318">
        <w:trPr>
          <w:cnfStyle w:val="000000100000" w:firstRow="0" w:lastRow="0" w:firstColumn="0" w:lastColumn="0" w:oddVBand="0" w:evenVBand="0" w:oddHBand="1"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1800" w:type="dxa"/>
          </w:tcPr>
          <w:p w14:paraId="29C2B8A2" w14:textId="77777777" w:rsidR="008A0934" w:rsidRPr="003D5390" w:rsidRDefault="008A0934" w:rsidP="00F566F9">
            <w:pPr>
              <w:rPr>
                <w:color w:val="203469" w:themeColor="accent1"/>
              </w:rPr>
            </w:pPr>
          </w:p>
        </w:tc>
        <w:tc>
          <w:tcPr>
            <w:tcW w:w="1800" w:type="dxa"/>
          </w:tcPr>
          <w:p w14:paraId="2E31E489"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4B1932C3"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20BD3843"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16241884"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01CD3FF2"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r>
      <w:tr w:rsidR="008A0934" w:rsidRPr="003D5390" w14:paraId="1DF7111F" w14:textId="77777777" w:rsidTr="00E53318">
        <w:trPr>
          <w:trHeight w:val="432"/>
        </w:trPr>
        <w:tc>
          <w:tcPr>
            <w:cnfStyle w:val="001000000000" w:firstRow="0" w:lastRow="0" w:firstColumn="1" w:lastColumn="0" w:oddVBand="0" w:evenVBand="0" w:oddHBand="0" w:evenHBand="0" w:firstRowFirstColumn="0" w:firstRowLastColumn="0" w:lastRowFirstColumn="0" w:lastRowLastColumn="0"/>
            <w:tcW w:w="1800" w:type="dxa"/>
          </w:tcPr>
          <w:p w14:paraId="33EB37FC" w14:textId="77777777" w:rsidR="008A0934" w:rsidRPr="003D5390" w:rsidRDefault="008A0934" w:rsidP="00F566F9">
            <w:pPr>
              <w:rPr>
                <w:color w:val="203469" w:themeColor="accent1"/>
              </w:rPr>
            </w:pPr>
          </w:p>
        </w:tc>
        <w:tc>
          <w:tcPr>
            <w:tcW w:w="1800" w:type="dxa"/>
          </w:tcPr>
          <w:p w14:paraId="61CF959D"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1800" w:type="dxa"/>
          </w:tcPr>
          <w:p w14:paraId="73AB846B"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1800" w:type="dxa"/>
          </w:tcPr>
          <w:p w14:paraId="1603FBA7"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1800" w:type="dxa"/>
          </w:tcPr>
          <w:p w14:paraId="31D9F608"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1800" w:type="dxa"/>
          </w:tcPr>
          <w:p w14:paraId="11C06BDF"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r>
      <w:tr w:rsidR="008A0934" w:rsidRPr="003D5390" w14:paraId="1CF78584" w14:textId="77777777" w:rsidTr="00E53318">
        <w:trPr>
          <w:cnfStyle w:val="000000100000" w:firstRow="0" w:lastRow="0" w:firstColumn="0" w:lastColumn="0" w:oddVBand="0" w:evenVBand="0" w:oddHBand="1"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1800" w:type="dxa"/>
          </w:tcPr>
          <w:p w14:paraId="2A589433" w14:textId="77777777" w:rsidR="008A0934" w:rsidRPr="003D5390" w:rsidRDefault="008A0934" w:rsidP="00F566F9">
            <w:pPr>
              <w:rPr>
                <w:color w:val="203469" w:themeColor="accent1"/>
              </w:rPr>
            </w:pPr>
          </w:p>
        </w:tc>
        <w:tc>
          <w:tcPr>
            <w:tcW w:w="1800" w:type="dxa"/>
          </w:tcPr>
          <w:p w14:paraId="233A3C60"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0C2AEC2B"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65B2F76C"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1DCAE738"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0C1501ED"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r>
    </w:tbl>
    <w:p w14:paraId="5EC9D711" w14:textId="77777777" w:rsidR="008A0934" w:rsidRPr="00EE4EE3" w:rsidRDefault="008A0934" w:rsidP="008A0934">
      <w:pPr>
        <w:spacing w:before="500" w:after="100"/>
        <w:rPr>
          <w:rFonts w:ascii="Arial" w:hAnsi="Arial" w:cs="Arial"/>
          <w:b/>
          <w:bCs/>
          <w:color w:val="222D54"/>
          <w:sz w:val="24"/>
          <w:szCs w:val="24"/>
        </w:rPr>
      </w:pPr>
      <w:r w:rsidRPr="00EE4EE3">
        <w:rPr>
          <w:rFonts w:ascii="Arial" w:hAnsi="Arial" w:cs="Arial"/>
          <w:b/>
          <w:bCs/>
          <w:color w:val="222D54"/>
          <w:sz w:val="24"/>
          <w:szCs w:val="24"/>
        </w:rPr>
        <w:t>72-Hour Recovery Plan</w:t>
      </w:r>
    </w:p>
    <w:p w14:paraId="155401B8" w14:textId="3FFA1443" w:rsidR="008A0934" w:rsidRPr="00EE4EE3" w:rsidRDefault="008A0934" w:rsidP="00E53318">
      <w:pPr>
        <w:rPr>
          <w:rFonts w:ascii="Arial" w:hAnsi="Arial" w:cs="Arial"/>
          <w:color w:val="222D54"/>
          <w:sz w:val="24"/>
          <w:szCs w:val="24"/>
        </w:rPr>
      </w:pPr>
      <w:r w:rsidRPr="00EE4EE3">
        <w:rPr>
          <w:rFonts w:ascii="Arial" w:hAnsi="Arial" w:cs="Arial"/>
          <w:color w:val="222D54"/>
          <w:sz w:val="24"/>
          <w:szCs w:val="24"/>
        </w:rPr>
        <w:t xml:space="preserve">Outline post-disaster procedures: initial safety checks, damage documentation, communication updates, contractor engagement, and insurance claims. Create a 72-hour recovery timeline with responsible persons for each task. Store photos, receipts, and reports in a secure, shareable location.  </w:t>
      </w:r>
    </w:p>
    <w:tbl>
      <w:tblPr>
        <w:tblStyle w:val="GridTable4-Accent2"/>
        <w:tblW w:w="10800" w:type="dxa"/>
        <w:tblLook w:val="04A0" w:firstRow="1" w:lastRow="0" w:firstColumn="1" w:lastColumn="0" w:noHBand="0" w:noVBand="1"/>
      </w:tblPr>
      <w:tblGrid>
        <w:gridCol w:w="1800"/>
        <w:gridCol w:w="1800"/>
        <w:gridCol w:w="1800"/>
        <w:gridCol w:w="1800"/>
        <w:gridCol w:w="1800"/>
        <w:gridCol w:w="1800"/>
      </w:tblGrid>
      <w:tr w:rsidR="008A0934" w:rsidRPr="003D5390" w14:paraId="04BB0541" w14:textId="77777777" w:rsidTr="00E53318">
        <w:trPr>
          <w:cnfStyle w:val="100000000000" w:firstRow="1" w:lastRow="0" w:firstColumn="0" w:lastColumn="0" w:oddVBand="0" w:evenVBand="0" w:oddHBand="0"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1800" w:type="dxa"/>
            <w:vAlign w:val="center"/>
          </w:tcPr>
          <w:p w14:paraId="52D2A68B" w14:textId="77777777" w:rsidR="008A0934" w:rsidRPr="00C140A0" w:rsidRDefault="008A0934" w:rsidP="00814372">
            <w:pPr>
              <w:spacing w:line="276" w:lineRule="auto"/>
              <w:jc w:val="center"/>
              <w:rPr>
                <w:rFonts w:cs="Arial"/>
                <w:color w:val="222D54"/>
              </w:rPr>
            </w:pPr>
            <w:r>
              <w:rPr>
                <w:rFonts w:cs="Arial"/>
                <w:color w:val="222D54"/>
              </w:rPr>
              <w:t>Task</w:t>
            </w:r>
          </w:p>
        </w:tc>
        <w:tc>
          <w:tcPr>
            <w:tcW w:w="1800" w:type="dxa"/>
            <w:vAlign w:val="center"/>
          </w:tcPr>
          <w:p w14:paraId="764BFB44" w14:textId="77777777" w:rsidR="008A0934" w:rsidRPr="00C140A0" w:rsidRDefault="008A0934" w:rsidP="00814372">
            <w:pPr>
              <w:spacing w:line="276" w:lineRule="auto"/>
              <w:jc w:val="center"/>
              <w:cnfStyle w:val="100000000000" w:firstRow="1" w:lastRow="0" w:firstColumn="0" w:lastColumn="0" w:oddVBand="0" w:evenVBand="0" w:oddHBand="0" w:evenHBand="0" w:firstRowFirstColumn="0" w:firstRowLastColumn="0" w:lastRowFirstColumn="0" w:lastRowLastColumn="0"/>
              <w:rPr>
                <w:rFonts w:cs="Arial"/>
                <w:color w:val="222D54"/>
              </w:rPr>
            </w:pPr>
            <w:r>
              <w:rPr>
                <w:rFonts w:cs="Arial"/>
                <w:color w:val="222D54"/>
              </w:rPr>
              <w:t>Responsible Party</w:t>
            </w:r>
          </w:p>
        </w:tc>
        <w:tc>
          <w:tcPr>
            <w:tcW w:w="1800" w:type="dxa"/>
            <w:vAlign w:val="center"/>
          </w:tcPr>
          <w:p w14:paraId="5BF34AC6" w14:textId="77777777" w:rsidR="008A0934" w:rsidRPr="00C140A0" w:rsidRDefault="008A0934" w:rsidP="00814372">
            <w:pPr>
              <w:jc w:val="center"/>
              <w:cnfStyle w:val="100000000000" w:firstRow="1" w:lastRow="0" w:firstColumn="0" w:lastColumn="0" w:oddVBand="0" w:evenVBand="0" w:oddHBand="0" w:evenHBand="0" w:firstRowFirstColumn="0" w:firstRowLastColumn="0" w:lastRowFirstColumn="0" w:lastRowLastColumn="0"/>
              <w:rPr>
                <w:rFonts w:cs="Arial"/>
                <w:color w:val="222D54"/>
              </w:rPr>
            </w:pPr>
            <w:r>
              <w:rPr>
                <w:rFonts w:cs="Arial"/>
                <w:color w:val="222D54"/>
              </w:rPr>
              <w:t>Start Time</w:t>
            </w:r>
          </w:p>
        </w:tc>
        <w:tc>
          <w:tcPr>
            <w:tcW w:w="1800" w:type="dxa"/>
            <w:vAlign w:val="center"/>
          </w:tcPr>
          <w:p w14:paraId="1F887D80" w14:textId="77777777" w:rsidR="008A0934" w:rsidRPr="003D5390" w:rsidRDefault="008A0934" w:rsidP="00814372">
            <w:pPr>
              <w:jc w:val="center"/>
              <w:cnfStyle w:val="100000000000" w:firstRow="1" w:lastRow="0" w:firstColumn="0" w:lastColumn="0" w:oddVBand="0" w:evenVBand="0" w:oddHBand="0" w:evenHBand="0" w:firstRowFirstColumn="0" w:firstRowLastColumn="0" w:lastRowFirstColumn="0" w:lastRowLastColumn="0"/>
              <w:rPr>
                <w:rFonts w:cs="Arial"/>
                <w:color w:val="203469" w:themeColor="accent1"/>
              </w:rPr>
            </w:pPr>
            <w:r>
              <w:rPr>
                <w:rFonts w:cs="Arial"/>
                <w:color w:val="203469" w:themeColor="accent1"/>
              </w:rPr>
              <w:t>Completion Time</w:t>
            </w:r>
          </w:p>
        </w:tc>
        <w:tc>
          <w:tcPr>
            <w:tcW w:w="1800" w:type="dxa"/>
            <w:vAlign w:val="center"/>
          </w:tcPr>
          <w:p w14:paraId="52435CBC" w14:textId="77777777" w:rsidR="008A0934" w:rsidRPr="00C140A0" w:rsidRDefault="008A0934" w:rsidP="00814372">
            <w:pPr>
              <w:jc w:val="center"/>
              <w:cnfStyle w:val="100000000000" w:firstRow="1" w:lastRow="0" w:firstColumn="0" w:lastColumn="0" w:oddVBand="0" w:evenVBand="0" w:oddHBand="0" w:evenHBand="0" w:firstRowFirstColumn="0" w:firstRowLastColumn="0" w:lastRowFirstColumn="0" w:lastRowLastColumn="0"/>
              <w:rPr>
                <w:rFonts w:cs="Arial"/>
                <w:color w:val="222D54"/>
              </w:rPr>
            </w:pPr>
            <w:r>
              <w:rPr>
                <w:rFonts w:cs="Arial"/>
                <w:color w:val="222D54"/>
              </w:rPr>
              <w:t>Status</w:t>
            </w:r>
          </w:p>
        </w:tc>
        <w:tc>
          <w:tcPr>
            <w:tcW w:w="1800" w:type="dxa"/>
            <w:vAlign w:val="center"/>
          </w:tcPr>
          <w:p w14:paraId="7D496BD7" w14:textId="77777777" w:rsidR="008A0934" w:rsidRPr="00C140A0" w:rsidRDefault="008A0934" w:rsidP="00814372">
            <w:pPr>
              <w:spacing w:line="276" w:lineRule="auto"/>
              <w:jc w:val="center"/>
              <w:cnfStyle w:val="100000000000" w:firstRow="1" w:lastRow="0" w:firstColumn="0" w:lastColumn="0" w:oddVBand="0" w:evenVBand="0" w:oddHBand="0" w:evenHBand="0" w:firstRowFirstColumn="0" w:firstRowLastColumn="0" w:lastRowFirstColumn="0" w:lastRowLastColumn="0"/>
              <w:rPr>
                <w:rFonts w:cs="Arial"/>
                <w:color w:val="222D54"/>
              </w:rPr>
            </w:pPr>
            <w:r>
              <w:rPr>
                <w:rFonts w:cs="Arial"/>
                <w:color w:val="222D54"/>
              </w:rPr>
              <w:t>Notes</w:t>
            </w:r>
          </w:p>
        </w:tc>
      </w:tr>
      <w:tr w:rsidR="008A0934" w:rsidRPr="003D5390" w14:paraId="14622DE1" w14:textId="77777777" w:rsidTr="00E53318">
        <w:trPr>
          <w:cnfStyle w:val="000000100000" w:firstRow="0" w:lastRow="0" w:firstColumn="0" w:lastColumn="0" w:oddVBand="0" w:evenVBand="0" w:oddHBand="1"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1800" w:type="dxa"/>
          </w:tcPr>
          <w:p w14:paraId="15C542B1" w14:textId="77777777" w:rsidR="008A0934" w:rsidRPr="003D5390" w:rsidRDefault="008A0934" w:rsidP="00F566F9">
            <w:pPr>
              <w:rPr>
                <w:color w:val="203469" w:themeColor="accent1"/>
              </w:rPr>
            </w:pPr>
          </w:p>
        </w:tc>
        <w:tc>
          <w:tcPr>
            <w:tcW w:w="1800" w:type="dxa"/>
          </w:tcPr>
          <w:p w14:paraId="4B9C3CFE"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43DCBB0F"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0600FFAD"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6F5D3F6D"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67571F8C"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r>
      <w:tr w:rsidR="008A0934" w:rsidRPr="003D5390" w14:paraId="19F20D12" w14:textId="77777777" w:rsidTr="00E53318">
        <w:trPr>
          <w:trHeight w:val="432"/>
        </w:trPr>
        <w:tc>
          <w:tcPr>
            <w:cnfStyle w:val="001000000000" w:firstRow="0" w:lastRow="0" w:firstColumn="1" w:lastColumn="0" w:oddVBand="0" w:evenVBand="0" w:oddHBand="0" w:evenHBand="0" w:firstRowFirstColumn="0" w:firstRowLastColumn="0" w:lastRowFirstColumn="0" w:lastRowLastColumn="0"/>
            <w:tcW w:w="1800" w:type="dxa"/>
          </w:tcPr>
          <w:p w14:paraId="1586D96C" w14:textId="77777777" w:rsidR="008A0934" w:rsidRPr="003D5390" w:rsidRDefault="008A0934" w:rsidP="00F566F9">
            <w:pPr>
              <w:rPr>
                <w:color w:val="203469" w:themeColor="accent1"/>
              </w:rPr>
            </w:pPr>
          </w:p>
        </w:tc>
        <w:tc>
          <w:tcPr>
            <w:tcW w:w="1800" w:type="dxa"/>
          </w:tcPr>
          <w:p w14:paraId="714FBF0D"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1800" w:type="dxa"/>
          </w:tcPr>
          <w:p w14:paraId="1B61461E"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1800" w:type="dxa"/>
          </w:tcPr>
          <w:p w14:paraId="7DCBB20E"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1800" w:type="dxa"/>
          </w:tcPr>
          <w:p w14:paraId="0A7AB608"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1800" w:type="dxa"/>
          </w:tcPr>
          <w:p w14:paraId="20A5F699"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r>
      <w:tr w:rsidR="008A0934" w:rsidRPr="003D5390" w14:paraId="29E407B1" w14:textId="77777777" w:rsidTr="00E53318">
        <w:trPr>
          <w:cnfStyle w:val="000000100000" w:firstRow="0" w:lastRow="0" w:firstColumn="0" w:lastColumn="0" w:oddVBand="0" w:evenVBand="0" w:oddHBand="1"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1800" w:type="dxa"/>
          </w:tcPr>
          <w:p w14:paraId="75EC3BEF" w14:textId="77777777" w:rsidR="008A0934" w:rsidRPr="003D5390" w:rsidRDefault="008A0934" w:rsidP="00F566F9">
            <w:pPr>
              <w:rPr>
                <w:color w:val="203469" w:themeColor="accent1"/>
              </w:rPr>
            </w:pPr>
          </w:p>
        </w:tc>
        <w:tc>
          <w:tcPr>
            <w:tcW w:w="1800" w:type="dxa"/>
          </w:tcPr>
          <w:p w14:paraId="02C43C36"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3D4684D0"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5561E4F3"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27991067"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3616F5E4"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r>
      <w:tr w:rsidR="008A0934" w:rsidRPr="003D5390" w14:paraId="4A8BA65C" w14:textId="77777777" w:rsidTr="00E53318">
        <w:trPr>
          <w:trHeight w:val="432"/>
        </w:trPr>
        <w:tc>
          <w:tcPr>
            <w:cnfStyle w:val="001000000000" w:firstRow="0" w:lastRow="0" w:firstColumn="1" w:lastColumn="0" w:oddVBand="0" w:evenVBand="0" w:oddHBand="0" w:evenHBand="0" w:firstRowFirstColumn="0" w:firstRowLastColumn="0" w:lastRowFirstColumn="0" w:lastRowLastColumn="0"/>
            <w:tcW w:w="1800" w:type="dxa"/>
          </w:tcPr>
          <w:p w14:paraId="2C07DF4D" w14:textId="77777777" w:rsidR="008A0934" w:rsidRPr="003D5390" w:rsidRDefault="008A0934" w:rsidP="00F566F9">
            <w:pPr>
              <w:rPr>
                <w:color w:val="203469" w:themeColor="accent1"/>
              </w:rPr>
            </w:pPr>
          </w:p>
        </w:tc>
        <w:tc>
          <w:tcPr>
            <w:tcW w:w="1800" w:type="dxa"/>
          </w:tcPr>
          <w:p w14:paraId="450E6A2F"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1800" w:type="dxa"/>
          </w:tcPr>
          <w:p w14:paraId="550C656A"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1800" w:type="dxa"/>
          </w:tcPr>
          <w:p w14:paraId="579B7344"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1800" w:type="dxa"/>
          </w:tcPr>
          <w:p w14:paraId="01A1D6CB"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c>
          <w:tcPr>
            <w:tcW w:w="1800" w:type="dxa"/>
          </w:tcPr>
          <w:p w14:paraId="38B9CA1E" w14:textId="77777777" w:rsidR="008A0934" w:rsidRPr="003D5390" w:rsidRDefault="008A0934" w:rsidP="00F566F9">
            <w:pPr>
              <w:cnfStyle w:val="000000000000" w:firstRow="0" w:lastRow="0" w:firstColumn="0" w:lastColumn="0" w:oddVBand="0" w:evenVBand="0" w:oddHBand="0" w:evenHBand="0" w:firstRowFirstColumn="0" w:firstRowLastColumn="0" w:lastRowFirstColumn="0" w:lastRowLastColumn="0"/>
              <w:rPr>
                <w:color w:val="203469" w:themeColor="accent1"/>
              </w:rPr>
            </w:pPr>
          </w:p>
        </w:tc>
      </w:tr>
      <w:tr w:rsidR="008A0934" w:rsidRPr="003D5390" w14:paraId="0845EE9C" w14:textId="77777777" w:rsidTr="00E53318">
        <w:trPr>
          <w:cnfStyle w:val="000000100000" w:firstRow="0" w:lastRow="0" w:firstColumn="0" w:lastColumn="0" w:oddVBand="0" w:evenVBand="0" w:oddHBand="1" w:evenHBand="0" w:firstRowFirstColumn="0" w:firstRowLastColumn="0" w:lastRowFirstColumn="0" w:lastRowLastColumn="0"/>
          <w:trHeight w:val="432"/>
        </w:trPr>
        <w:tc>
          <w:tcPr>
            <w:cnfStyle w:val="001000000000" w:firstRow="0" w:lastRow="0" w:firstColumn="1" w:lastColumn="0" w:oddVBand="0" w:evenVBand="0" w:oddHBand="0" w:evenHBand="0" w:firstRowFirstColumn="0" w:firstRowLastColumn="0" w:lastRowFirstColumn="0" w:lastRowLastColumn="0"/>
            <w:tcW w:w="1800" w:type="dxa"/>
          </w:tcPr>
          <w:p w14:paraId="6A79E4F8" w14:textId="77777777" w:rsidR="008A0934" w:rsidRPr="003D5390" w:rsidRDefault="008A0934" w:rsidP="00F566F9">
            <w:pPr>
              <w:rPr>
                <w:color w:val="203469" w:themeColor="accent1"/>
              </w:rPr>
            </w:pPr>
          </w:p>
        </w:tc>
        <w:tc>
          <w:tcPr>
            <w:tcW w:w="1800" w:type="dxa"/>
          </w:tcPr>
          <w:p w14:paraId="6151FE38"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21929B6A"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1060E8A9"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70CA42E1"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c>
          <w:tcPr>
            <w:tcW w:w="1800" w:type="dxa"/>
          </w:tcPr>
          <w:p w14:paraId="1A74A761" w14:textId="77777777" w:rsidR="008A0934" w:rsidRPr="003D5390" w:rsidRDefault="008A0934" w:rsidP="00F566F9">
            <w:pPr>
              <w:cnfStyle w:val="000000100000" w:firstRow="0" w:lastRow="0" w:firstColumn="0" w:lastColumn="0" w:oddVBand="0" w:evenVBand="0" w:oddHBand="1" w:evenHBand="0" w:firstRowFirstColumn="0" w:firstRowLastColumn="0" w:lastRowFirstColumn="0" w:lastRowLastColumn="0"/>
              <w:rPr>
                <w:color w:val="203469" w:themeColor="accent1"/>
              </w:rPr>
            </w:pPr>
          </w:p>
        </w:tc>
      </w:tr>
    </w:tbl>
    <w:p w14:paraId="7DDF9D40" w14:textId="77777777" w:rsidR="008A0934" w:rsidRDefault="008A0934" w:rsidP="008A0934">
      <w:pPr>
        <w:rPr>
          <w:b/>
          <w:color w:val="222D54"/>
        </w:rPr>
      </w:pPr>
    </w:p>
    <w:p w14:paraId="2D58144B" w14:textId="77777777" w:rsidR="00E53318" w:rsidRDefault="00E53318">
      <w:pPr>
        <w:rPr>
          <w:rFonts w:ascii="Arial" w:hAnsi="Arial" w:cs="Arial"/>
          <w:b/>
          <w:bCs/>
          <w:color w:val="222D54"/>
          <w:sz w:val="24"/>
          <w:szCs w:val="24"/>
        </w:rPr>
      </w:pPr>
      <w:r>
        <w:rPr>
          <w:rFonts w:ascii="Arial" w:hAnsi="Arial" w:cs="Arial"/>
          <w:b/>
          <w:bCs/>
          <w:color w:val="222D54"/>
          <w:sz w:val="24"/>
          <w:szCs w:val="24"/>
        </w:rPr>
        <w:br w:type="page"/>
      </w:r>
    </w:p>
    <w:p w14:paraId="06A0A481" w14:textId="3D10173B" w:rsidR="008A0934" w:rsidRPr="00EE4EE3" w:rsidRDefault="008A0934" w:rsidP="008A0934">
      <w:pPr>
        <w:spacing w:after="100"/>
        <w:rPr>
          <w:rFonts w:ascii="Arial" w:hAnsi="Arial" w:cs="Arial"/>
          <w:b/>
          <w:bCs/>
          <w:color w:val="222D54"/>
          <w:sz w:val="24"/>
          <w:szCs w:val="24"/>
        </w:rPr>
      </w:pPr>
      <w:r w:rsidRPr="00EE4EE3">
        <w:rPr>
          <w:rFonts w:ascii="Arial" w:hAnsi="Arial" w:cs="Arial"/>
          <w:b/>
          <w:bCs/>
          <w:color w:val="222D54"/>
          <w:sz w:val="24"/>
          <w:szCs w:val="24"/>
        </w:rPr>
        <w:lastRenderedPageBreak/>
        <w:t>Emergency Supply Inventory Checklist</w:t>
      </w:r>
    </w:p>
    <w:p w14:paraId="5DD161EB" w14:textId="523114DC" w:rsidR="008A0934" w:rsidRPr="00F24758" w:rsidRDefault="008A0934" w:rsidP="00E53318">
      <w:pPr>
        <w:rPr>
          <w:rFonts w:ascii="Arial" w:hAnsi="Arial" w:cs="Arial"/>
          <w:color w:val="222D54"/>
          <w:sz w:val="24"/>
          <w:szCs w:val="24"/>
        </w:rPr>
      </w:pPr>
      <w:r w:rsidRPr="00EE4EE3">
        <w:rPr>
          <w:rFonts w:ascii="Arial" w:hAnsi="Arial" w:cs="Arial"/>
          <w:color w:val="222D54"/>
          <w:sz w:val="24"/>
          <w:szCs w:val="24"/>
        </w:rPr>
        <w:t xml:space="preserve">Maintain a community emergency kit with items such as first aid supplies, radios, batteries, tools, tarps, generators, bottled water, and sanitation items. Document storage location, last inventory date, and responsible person. Encourage residents to prepare their own kits and lend tools as needed. </w:t>
      </w:r>
    </w:p>
    <w:tbl>
      <w:tblPr>
        <w:tblStyle w:val="GridTable4-Accent2"/>
        <w:tblW w:w="10723" w:type="dxa"/>
        <w:tblLayout w:type="fixed"/>
        <w:tblLook w:val="04A0" w:firstRow="1" w:lastRow="0" w:firstColumn="1" w:lastColumn="0" w:noHBand="0" w:noVBand="1"/>
      </w:tblPr>
      <w:tblGrid>
        <w:gridCol w:w="2875"/>
        <w:gridCol w:w="1260"/>
        <w:gridCol w:w="1260"/>
        <w:gridCol w:w="1728"/>
        <w:gridCol w:w="1440"/>
        <w:gridCol w:w="2160"/>
      </w:tblGrid>
      <w:tr w:rsidR="008A0934" w:rsidRPr="007F7A3A" w14:paraId="028794CA" w14:textId="77777777" w:rsidTr="00814372">
        <w:trPr>
          <w:cnfStyle w:val="100000000000" w:firstRow="1" w:lastRow="0" w:firstColumn="0" w:lastColumn="0" w:oddVBand="0" w:evenVBand="0" w:oddHBand="0" w:evenHBand="0" w:firstRowFirstColumn="0" w:firstRowLastColumn="0" w:lastRowFirstColumn="0" w:lastRowLastColumn="0"/>
          <w:trHeight w:val="576"/>
          <w:tblHeader/>
        </w:trPr>
        <w:tc>
          <w:tcPr>
            <w:cnfStyle w:val="001000000000" w:firstRow="0" w:lastRow="0" w:firstColumn="1" w:lastColumn="0" w:oddVBand="0" w:evenVBand="0" w:oddHBand="0" w:evenHBand="0" w:firstRowFirstColumn="0" w:firstRowLastColumn="0" w:lastRowFirstColumn="0" w:lastRowLastColumn="0"/>
            <w:tcW w:w="0" w:type="dxa"/>
            <w:vAlign w:val="center"/>
          </w:tcPr>
          <w:p w14:paraId="44A652B5" w14:textId="77777777" w:rsidR="008A0934" w:rsidRPr="007F7A3A" w:rsidRDefault="008A0934" w:rsidP="00814372">
            <w:pPr>
              <w:jc w:val="center"/>
              <w:rPr>
                <w:color w:val="222D54"/>
              </w:rPr>
            </w:pPr>
            <w:r w:rsidRPr="007F7A3A">
              <w:rPr>
                <w:color w:val="222D54"/>
              </w:rPr>
              <w:t>Item (Suggested)</w:t>
            </w:r>
          </w:p>
        </w:tc>
        <w:tc>
          <w:tcPr>
            <w:tcW w:w="0" w:type="dxa"/>
            <w:vAlign w:val="center"/>
          </w:tcPr>
          <w:p w14:paraId="3BBFB788" w14:textId="77777777" w:rsidR="008A0934" w:rsidRPr="007F7A3A" w:rsidRDefault="008A0934" w:rsidP="00814372">
            <w:pPr>
              <w:jc w:val="center"/>
              <w:cnfStyle w:val="100000000000" w:firstRow="1" w:lastRow="0" w:firstColumn="0" w:lastColumn="0" w:oddVBand="0" w:evenVBand="0" w:oddHBand="0" w:evenHBand="0" w:firstRowFirstColumn="0" w:firstRowLastColumn="0" w:lastRowFirstColumn="0" w:lastRowLastColumn="0"/>
              <w:rPr>
                <w:color w:val="222D54"/>
              </w:rPr>
            </w:pPr>
            <w:r w:rsidRPr="007F7A3A">
              <w:rPr>
                <w:color w:val="222D54"/>
              </w:rPr>
              <w:t>Quantity on Hand</w:t>
            </w:r>
          </w:p>
        </w:tc>
        <w:tc>
          <w:tcPr>
            <w:tcW w:w="0" w:type="dxa"/>
            <w:vAlign w:val="center"/>
          </w:tcPr>
          <w:p w14:paraId="44F0A4B6" w14:textId="77777777" w:rsidR="008A0934" w:rsidRPr="007F7A3A" w:rsidRDefault="008A0934" w:rsidP="00814372">
            <w:pPr>
              <w:jc w:val="center"/>
              <w:cnfStyle w:val="100000000000" w:firstRow="1" w:lastRow="0" w:firstColumn="0" w:lastColumn="0" w:oddVBand="0" w:evenVBand="0" w:oddHBand="0" w:evenHBand="0" w:firstRowFirstColumn="0" w:firstRowLastColumn="0" w:lastRowFirstColumn="0" w:lastRowLastColumn="0"/>
              <w:rPr>
                <w:color w:val="222D54"/>
              </w:rPr>
            </w:pPr>
            <w:r w:rsidRPr="007F7A3A">
              <w:rPr>
                <w:color w:val="222D54"/>
              </w:rPr>
              <w:t>Required Quantity</w:t>
            </w:r>
          </w:p>
        </w:tc>
        <w:tc>
          <w:tcPr>
            <w:tcW w:w="0" w:type="dxa"/>
            <w:vAlign w:val="center"/>
          </w:tcPr>
          <w:p w14:paraId="5EEBBED2" w14:textId="77777777" w:rsidR="008A0934" w:rsidRPr="007F7A3A" w:rsidRDefault="008A0934" w:rsidP="00814372">
            <w:pPr>
              <w:jc w:val="center"/>
              <w:cnfStyle w:val="100000000000" w:firstRow="1" w:lastRow="0" w:firstColumn="0" w:lastColumn="0" w:oddVBand="0" w:evenVBand="0" w:oddHBand="0" w:evenHBand="0" w:firstRowFirstColumn="0" w:firstRowLastColumn="0" w:lastRowFirstColumn="0" w:lastRowLastColumn="0"/>
              <w:rPr>
                <w:color w:val="222D54"/>
              </w:rPr>
            </w:pPr>
            <w:r w:rsidRPr="007F7A3A">
              <w:rPr>
                <w:color w:val="222D54"/>
              </w:rPr>
              <w:t>Location Stored</w:t>
            </w:r>
          </w:p>
        </w:tc>
        <w:tc>
          <w:tcPr>
            <w:tcW w:w="0" w:type="dxa"/>
            <w:vAlign w:val="center"/>
          </w:tcPr>
          <w:p w14:paraId="15045CED" w14:textId="77777777" w:rsidR="008A0934" w:rsidRPr="007F7A3A" w:rsidRDefault="008A0934" w:rsidP="00814372">
            <w:pPr>
              <w:jc w:val="center"/>
              <w:cnfStyle w:val="100000000000" w:firstRow="1" w:lastRow="0" w:firstColumn="0" w:lastColumn="0" w:oddVBand="0" w:evenVBand="0" w:oddHBand="0" w:evenHBand="0" w:firstRowFirstColumn="0" w:firstRowLastColumn="0" w:lastRowFirstColumn="0" w:lastRowLastColumn="0"/>
              <w:rPr>
                <w:color w:val="222D54"/>
              </w:rPr>
            </w:pPr>
            <w:r w:rsidRPr="007F7A3A">
              <w:rPr>
                <w:color w:val="222D54"/>
              </w:rPr>
              <w:t>Last Checked</w:t>
            </w:r>
          </w:p>
        </w:tc>
        <w:tc>
          <w:tcPr>
            <w:tcW w:w="0" w:type="dxa"/>
            <w:vAlign w:val="center"/>
          </w:tcPr>
          <w:p w14:paraId="636DB362" w14:textId="77777777" w:rsidR="008A0934" w:rsidRPr="007F7A3A" w:rsidRDefault="008A0934" w:rsidP="00814372">
            <w:pPr>
              <w:jc w:val="center"/>
              <w:cnfStyle w:val="100000000000" w:firstRow="1" w:lastRow="0" w:firstColumn="0" w:lastColumn="0" w:oddVBand="0" w:evenVBand="0" w:oddHBand="0" w:evenHBand="0" w:firstRowFirstColumn="0" w:firstRowLastColumn="0" w:lastRowFirstColumn="0" w:lastRowLastColumn="0"/>
              <w:rPr>
                <w:color w:val="222D54"/>
              </w:rPr>
            </w:pPr>
            <w:r w:rsidRPr="007F7A3A">
              <w:rPr>
                <w:color w:val="222D54"/>
              </w:rPr>
              <w:t>Notes</w:t>
            </w:r>
          </w:p>
        </w:tc>
      </w:tr>
      <w:tr w:rsidR="008A0934" w:rsidRPr="007F7A3A" w14:paraId="2A915980" w14:textId="77777777" w:rsidTr="00E53318">
        <w:trPr>
          <w:cnfStyle w:val="000000100000" w:firstRow="0" w:lastRow="0" w:firstColumn="0" w:lastColumn="0" w:oddVBand="0" w:evenVBand="0" w:oddHBand="1" w:evenHBand="0"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2875" w:type="dxa"/>
            <w:vAlign w:val="center"/>
          </w:tcPr>
          <w:p w14:paraId="2663C939" w14:textId="77777777" w:rsidR="008A0934" w:rsidRPr="007F7A3A" w:rsidRDefault="008A0934" w:rsidP="00F566F9">
            <w:pPr>
              <w:rPr>
                <w:b w:val="0"/>
                <w:bCs w:val="0"/>
                <w:color w:val="222D54"/>
              </w:rPr>
            </w:pPr>
            <w:r w:rsidRPr="007F7A3A">
              <w:rPr>
                <w:b w:val="0"/>
                <w:bCs w:val="0"/>
                <w:color w:val="222D54"/>
              </w:rPr>
              <w:t>First aid kits</w:t>
            </w:r>
          </w:p>
        </w:tc>
        <w:tc>
          <w:tcPr>
            <w:tcW w:w="1260" w:type="dxa"/>
            <w:vAlign w:val="center"/>
          </w:tcPr>
          <w:p w14:paraId="5D2B6041"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1260" w:type="dxa"/>
            <w:vAlign w:val="center"/>
          </w:tcPr>
          <w:p w14:paraId="64189892"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1728" w:type="dxa"/>
            <w:vAlign w:val="center"/>
          </w:tcPr>
          <w:p w14:paraId="1EA1F5A7"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1440" w:type="dxa"/>
            <w:vAlign w:val="center"/>
          </w:tcPr>
          <w:p w14:paraId="4659CEA0"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2160" w:type="dxa"/>
            <w:vAlign w:val="center"/>
          </w:tcPr>
          <w:p w14:paraId="7E58AA7C"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r>
      <w:tr w:rsidR="008A0934" w:rsidRPr="007F7A3A" w14:paraId="3540ED49" w14:textId="77777777" w:rsidTr="00E53318">
        <w:trPr>
          <w:trHeight w:val="576"/>
        </w:trPr>
        <w:tc>
          <w:tcPr>
            <w:cnfStyle w:val="001000000000" w:firstRow="0" w:lastRow="0" w:firstColumn="1" w:lastColumn="0" w:oddVBand="0" w:evenVBand="0" w:oddHBand="0" w:evenHBand="0" w:firstRowFirstColumn="0" w:firstRowLastColumn="0" w:lastRowFirstColumn="0" w:lastRowLastColumn="0"/>
            <w:tcW w:w="2875" w:type="dxa"/>
            <w:vAlign w:val="center"/>
          </w:tcPr>
          <w:p w14:paraId="2523401E" w14:textId="77777777" w:rsidR="008A0934" w:rsidRPr="007F7A3A" w:rsidRDefault="008A0934" w:rsidP="00F566F9">
            <w:pPr>
              <w:rPr>
                <w:b w:val="0"/>
                <w:bCs w:val="0"/>
                <w:color w:val="222D54"/>
              </w:rPr>
            </w:pPr>
            <w:r w:rsidRPr="007F7A3A">
              <w:rPr>
                <w:b w:val="0"/>
                <w:bCs w:val="0"/>
                <w:color w:val="222D54"/>
              </w:rPr>
              <w:t>Identification for personnel/volunteers</w:t>
            </w:r>
          </w:p>
        </w:tc>
        <w:tc>
          <w:tcPr>
            <w:tcW w:w="1260" w:type="dxa"/>
            <w:vAlign w:val="center"/>
          </w:tcPr>
          <w:p w14:paraId="545F96B7"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1260" w:type="dxa"/>
            <w:vAlign w:val="center"/>
          </w:tcPr>
          <w:p w14:paraId="7225BFD2"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1728" w:type="dxa"/>
            <w:vAlign w:val="center"/>
          </w:tcPr>
          <w:p w14:paraId="2D3CD739"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1440" w:type="dxa"/>
            <w:vAlign w:val="center"/>
          </w:tcPr>
          <w:p w14:paraId="121969F8"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2160" w:type="dxa"/>
            <w:vAlign w:val="center"/>
          </w:tcPr>
          <w:p w14:paraId="740314C6"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r>
      <w:tr w:rsidR="008A0934" w:rsidRPr="007F7A3A" w14:paraId="7D960A7C" w14:textId="77777777" w:rsidTr="00E53318">
        <w:trPr>
          <w:cnfStyle w:val="000000100000" w:firstRow="0" w:lastRow="0" w:firstColumn="0" w:lastColumn="0" w:oddVBand="0" w:evenVBand="0" w:oddHBand="1" w:evenHBand="0"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2875" w:type="dxa"/>
            <w:vAlign w:val="center"/>
          </w:tcPr>
          <w:p w14:paraId="16DBDF04" w14:textId="77777777" w:rsidR="008A0934" w:rsidRDefault="008A0934" w:rsidP="00F566F9">
            <w:pPr>
              <w:rPr>
                <w:color w:val="222D54"/>
              </w:rPr>
            </w:pPr>
            <w:r w:rsidRPr="007F7A3A">
              <w:rPr>
                <w:b w:val="0"/>
                <w:bCs w:val="0"/>
                <w:color w:val="222D54"/>
              </w:rPr>
              <w:t xml:space="preserve">Radios </w:t>
            </w:r>
          </w:p>
          <w:p w14:paraId="0C075999" w14:textId="77777777" w:rsidR="008A0934" w:rsidRPr="007F7A3A" w:rsidRDefault="008A0934" w:rsidP="00F566F9">
            <w:pPr>
              <w:rPr>
                <w:b w:val="0"/>
                <w:bCs w:val="0"/>
                <w:color w:val="222D54"/>
              </w:rPr>
            </w:pPr>
            <w:r w:rsidRPr="007F7A3A">
              <w:rPr>
                <w:b w:val="0"/>
                <w:bCs w:val="0"/>
                <w:color w:val="222D54"/>
              </w:rPr>
              <w:t>(battery or hand-crank)</w:t>
            </w:r>
          </w:p>
        </w:tc>
        <w:tc>
          <w:tcPr>
            <w:tcW w:w="1260" w:type="dxa"/>
            <w:vAlign w:val="center"/>
          </w:tcPr>
          <w:p w14:paraId="1104FE74"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1260" w:type="dxa"/>
            <w:vAlign w:val="center"/>
          </w:tcPr>
          <w:p w14:paraId="07A260A4"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1728" w:type="dxa"/>
            <w:vAlign w:val="center"/>
          </w:tcPr>
          <w:p w14:paraId="7B622567"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1440" w:type="dxa"/>
            <w:vAlign w:val="center"/>
          </w:tcPr>
          <w:p w14:paraId="7F41D899"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2160" w:type="dxa"/>
            <w:vAlign w:val="center"/>
          </w:tcPr>
          <w:p w14:paraId="1C1F7346"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r>
      <w:tr w:rsidR="008A0934" w:rsidRPr="007F7A3A" w14:paraId="4BF64D1C" w14:textId="77777777" w:rsidTr="00E53318">
        <w:trPr>
          <w:trHeight w:val="576"/>
        </w:trPr>
        <w:tc>
          <w:tcPr>
            <w:cnfStyle w:val="001000000000" w:firstRow="0" w:lastRow="0" w:firstColumn="1" w:lastColumn="0" w:oddVBand="0" w:evenVBand="0" w:oddHBand="0" w:evenHBand="0" w:firstRowFirstColumn="0" w:firstRowLastColumn="0" w:lastRowFirstColumn="0" w:lastRowLastColumn="0"/>
            <w:tcW w:w="2875" w:type="dxa"/>
            <w:vAlign w:val="center"/>
          </w:tcPr>
          <w:p w14:paraId="001D30E2" w14:textId="77777777" w:rsidR="008A0934" w:rsidRPr="007F7A3A" w:rsidRDefault="008A0934" w:rsidP="00F566F9">
            <w:pPr>
              <w:rPr>
                <w:b w:val="0"/>
                <w:bCs w:val="0"/>
                <w:color w:val="222D54"/>
              </w:rPr>
            </w:pPr>
            <w:r w:rsidRPr="007F7A3A">
              <w:rPr>
                <w:b w:val="0"/>
                <w:bCs w:val="0"/>
                <w:color w:val="222D54"/>
              </w:rPr>
              <w:t>Flashlights &amp; extra batteries</w:t>
            </w:r>
          </w:p>
        </w:tc>
        <w:tc>
          <w:tcPr>
            <w:tcW w:w="1260" w:type="dxa"/>
            <w:vAlign w:val="center"/>
          </w:tcPr>
          <w:p w14:paraId="7AE90F10"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1260" w:type="dxa"/>
            <w:vAlign w:val="center"/>
          </w:tcPr>
          <w:p w14:paraId="59F3C529"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1728" w:type="dxa"/>
            <w:vAlign w:val="center"/>
          </w:tcPr>
          <w:p w14:paraId="77DF90C8"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1440" w:type="dxa"/>
            <w:vAlign w:val="center"/>
          </w:tcPr>
          <w:p w14:paraId="56C22F28"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2160" w:type="dxa"/>
            <w:vAlign w:val="center"/>
          </w:tcPr>
          <w:p w14:paraId="7297FDF3"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r>
      <w:tr w:rsidR="008A0934" w:rsidRPr="007F7A3A" w14:paraId="746F19CF" w14:textId="77777777" w:rsidTr="00E53318">
        <w:trPr>
          <w:cnfStyle w:val="000000100000" w:firstRow="0" w:lastRow="0" w:firstColumn="0" w:lastColumn="0" w:oddVBand="0" w:evenVBand="0" w:oddHBand="1" w:evenHBand="0"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2875" w:type="dxa"/>
            <w:vAlign w:val="center"/>
          </w:tcPr>
          <w:p w14:paraId="42F91280" w14:textId="77777777" w:rsidR="008A0934" w:rsidRDefault="008A0934" w:rsidP="00F566F9">
            <w:pPr>
              <w:rPr>
                <w:color w:val="222D54"/>
              </w:rPr>
            </w:pPr>
            <w:r w:rsidRPr="007F7A3A">
              <w:rPr>
                <w:b w:val="0"/>
                <w:bCs w:val="0"/>
                <w:color w:val="222D54"/>
              </w:rPr>
              <w:t xml:space="preserve">Bullhorn </w:t>
            </w:r>
          </w:p>
          <w:p w14:paraId="68477E7B" w14:textId="77777777" w:rsidR="008A0934" w:rsidRPr="007F7A3A" w:rsidRDefault="008A0934" w:rsidP="00F566F9">
            <w:pPr>
              <w:rPr>
                <w:b w:val="0"/>
                <w:bCs w:val="0"/>
                <w:color w:val="222D54"/>
              </w:rPr>
            </w:pPr>
            <w:r w:rsidRPr="007F7A3A">
              <w:rPr>
                <w:b w:val="0"/>
                <w:bCs w:val="0"/>
                <w:color w:val="222D54"/>
              </w:rPr>
              <w:t>(battery/vehicle adapter)</w:t>
            </w:r>
          </w:p>
        </w:tc>
        <w:tc>
          <w:tcPr>
            <w:tcW w:w="1260" w:type="dxa"/>
            <w:vAlign w:val="center"/>
          </w:tcPr>
          <w:p w14:paraId="19CC278D"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1260" w:type="dxa"/>
            <w:vAlign w:val="center"/>
          </w:tcPr>
          <w:p w14:paraId="48161128"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1728" w:type="dxa"/>
            <w:vAlign w:val="center"/>
          </w:tcPr>
          <w:p w14:paraId="119D0992"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1440" w:type="dxa"/>
            <w:vAlign w:val="center"/>
          </w:tcPr>
          <w:p w14:paraId="5084D7F1"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2160" w:type="dxa"/>
            <w:vAlign w:val="center"/>
          </w:tcPr>
          <w:p w14:paraId="135D1158"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r>
      <w:tr w:rsidR="008A0934" w:rsidRPr="007F7A3A" w14:paraId="172D728E" w14:textId="77777777" w:rsidTr="00E53318">
        <w:trPr>
          <w:trHeight w:val="576"/>
        </w:trPr>
        <w:tc>
          <w:tcPr>
            <w:cnfStyle w:val="001000000000" w:firstRow="0" w:lastRow="0" w:firstColumn="1" w:lastColumn="0" w:oddVBand="0" w:evenVBand="0" w:oddHBand="0" w:evenHBand="0" w:firstRowFirstColumn="0" w:firstRowLastColumn="0" w:lastRowFirstColumn="0" w:lastRowLastColumn="0"/>
            <w:tcW w:w="2875" w:type="dxa"/>
            <w:vAlign w:val="center"/>
          </w:tcPr>
          <w:p w14:paraId="653E06EB" w14:textId="77777777" w:rsidR="008A0934" w:rsidRPr="007F7A3A" w:rsidRDefault="008A0934" w:rsidP="00F566F9">
            <w:pPr>
              <w:rPr>
                <w:b w:val="0"/>
                <w:bCs w:val="0"/>
                <w:color w:val="222D54"/>
              </w:rPr>
            </w:pPr>
            <w:r w:rsidRPr="007F7A3A">
              <w:rPr>
                <w:b w:val="0"/>
                <w:bCs w:val="0"/>
                <w:color w:val="222D54"/>
              </w:rPr>
              <w:t>Portable searchlight</w:t>
            </w:r>
          </w:p>
        </w:tc>
        <w:tc>
          <w:tcPr>
            <w:tcW w:w="1260" w:type="dxa"/>
            <w:vAlign w:val="center"/>
          </w:tcPr>
          <w:p w14:paraId="179C54CB"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1260" w:type="dxa"/>
            <w:vAlign w:val="center"/>
          </w:tcPr>
          <w:p w14:paraId="636DA70B"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1728" w:type="dxa"/>
            <w:vAlign w:val="center"/>
          </w:tcPr>
          <w:p w14:paraId="00AE2CCA"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1440" w:type="dxa"/>
            <w:vAlign w:val="center"/>
          </w:tcPr>
          <w:p w14:paraId="34F8E20D"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2160" w:type="dxa"/>
            <w:vAlign w:val="center"/>
          </w:tcPr>
          <w:p w14:paraId="4B04EE0E"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r>
      <w:tr w:rsidR="008A0934" w:rsidRPr="007F7A3A" w14:paraId="5F5ED876" w14:textId="77777777" w:rsidTr="00E53318">
        <w:trPr>
          <w:cnfStyle w:val="000000100000" w:firstRow="0" w:lastRow="0" w:firstColumn="0" w:lastColumn="0" w:oddVBand="0" w:evenVBand="0" w:oddHBand="1" w:evenHBand="0"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2875" w:type="dxa"/>
            <w:vAlign w:val="center"/>
          </w:tcPr>
          <w:p w14:paraId="45907D1D" w14:textId="77777777" w:rsidR="008A0934" w:rsidRPr="007F7A3A" w:rsidRDefault="008A0934" w:rsidP="00F566F9">
            <w:pPr>
              <w:rPr>
                <w:b w:val="0"/>
                <w:bCs w:val="0"/>
                <w:color w:val="222D54"/>
              </w:rPr>
            </w:pPr>
            <w:r w:rsidRPr="007F7A3A">
              <w:rPr>
                <w:b w:val="0"/>
                <w:bCs w:val="0"/>
                <w:color w:val="222D54"/>
              </w:rPr>
              <w:t>Poster board &amp; markers</w:t>
            </w:r>
          </w:p>
        </w:tc>
        <w:tc>
          <w:tcPr>
            <w:tcW w:w="1260" w:type="dxa"/>
            <w:vAlign w:val="center"/>
          </w:tcPr>
          <w:p w14:paraId="531C9EF8"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1260" w:type="dxa"/>
            <w:vAlign w:val="center"/>
          </w:tcPr>
          <w:p w14:paraId="0C0B7D58"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1728" w:type="dxa"/>
            <w:vAlign w:val="center"/>
          </w:tcPr>
          <w:p w14:paraId="2FD44601"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1440" w:type="dxa"/>
            <w:vAlign w:val="center"/>
          </w:tcPr>
          <w:p w14:paraId="7D8E4E34"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2160" w:type="dxa"/>
            <w:vAlign w:val="center"/>
          </w:tcPr>
          <w:p w14:paraId="575B29C9"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r>
      <w:tr w:rsidR="008A0934" w:rsidRPr="007F7A3A" w14:paraId="5F414A57" w14:textId="77777777" w:rsidTr="00E53318">
        <w:trPr>
          <w:trHeight w:val="576"/>
        </w:trPr>
        <w:tc>
          <w:tcPr>
            <w:cnfStyle w:val="001000000000" w:firstRow="0" w:lastRow="0" w:firstColumn="1" w:lastColumn="0" w:oddVBand="0" w:evenVBand="0" w:oddHBand="0" w:evenHBand="0" w:firstRowFirstColumn="0" w:firstRowLastColumn="0" w:lastRowFirstColumn="0" w:lastRowLastColumn="0"/>
            <w:tcW w:w="2875" w:type="dxa"/>
            <w:vAlign w:val="center"/>
          </w:tcPr>
          <w:p w14:paraId="54A31BE7" w14:textId="77777777" w:rsidR="008A0934" w:rsidRDefault="008A0934" w:rsidP="00F566F9">
            <w:pPr>
              <w:rPr>
                <w:color w:val="222D54"/>
              </w:rPr>
            </w:pPr>
            <w:r w:rsidRPr="007F7A3A">
              <w:rPr>
                <w:b w:val="0"/>
                <w:bCs w:val="0"/>
                <w:color w:val="222D54"/>
              </w:rPr>
              <w:t xml:space="preserve">Cameras </w:t>
            </w:r>
          </w:p>
          <w:p w14:paraId="1072627C" w14:textId="77777777" w:rsidR="008A0934" w:rsidRPr="007F7A3A" w:rsidRDefault="008A0934" w:rsidP="00F566F9">
            <w:pPr>
              <w:rPr>
                <w:b w:val="0"/>
                <w:bCs w:val="0"/>
                <w:color w:val="222D54"/>
              </w:rPr>
            </w:pPr>
            <w:r w:rsidRPr="007F7A3A">
              <w:rPr>
                <w:b w:val="0"/>
                <w:bCs w:val="0"/>
                <w:color w:val="222D54"/>
              </w:rPr>
              <w:t>(photo or video)</w:t>
            </w:r>
          </w:p>
        </w:tc>
        <w:tc>
          <w:tcPr>
            <w:tcW w:w="1260" w:type="dxa"/>
            <w:vAlign w:val="center"/>
          </w:tcPr>
          <w:p w14:paraId="0F38E24D"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1260" w:type="dxa"/>
            <w:vAlign w:val="center"/>
          </w:tcPr>
          <w:p w14:paraId="144E60BE"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1728" w:type="dxa"/>
            <w:vAlign w:val="center"/>
          </w:tcPr>
          <w:p w14:paraId="1DE2186A"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1440" w:type="dxa"/>
            <w:vAlign w:val="center"/>
          </w:tcPr>
          <w:p w14:paraId="05CF679D"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2160" w:type="dxa"/>
            <w:vAlign w:val="center"/>
          </w:tcPr>
          <w:p w14:paraId="00C6A1FE"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r>
      <w:tr w:rsidR="008A0934" w:rsidRPr="007F7A3A" w14:paraId="6BF1124C" w14:textId="77777777" w:rsidTr="00E53318">
        <w:trPr>
          <w:cnfStyle w:val="000000100000" w:firstRow="0" w:lastRow="0" w:firstColumn="0" w:lastColumn="0" w:oddVBand="0" w:evenVBand="0" w:oddHBand="1" w:evenHBand="0"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2875" w:type="dxa"/>
            <w:vAlign w:val="center"/>
          </w:tcPr>
          <w:p w14:paraId="66CDC6DE" w14:textId="77777777" w:rsidR="008A0934" w:rsidRDefault="008A0934" w:rsidP="00F566F9">
            <w:pPr>
              <w:rPr>
                <w:color w:val="222D54"/>
              </w:rPr>
            </w:pPr>
            <w:r w:rsidRPr="007F7A3A">
              <w:rPr>
                <w:b w:val="0"/>
                <w:bCs w:val="0"/>
                <w:color w:val="222D54"/>
              </w:rPr>
              <w:t xml:space="preserve">Auto adapters </w:t>
            </w:r>
          </w:p>
          <w:p w14:paraId="7F532117" w14:textId="77777777" w:rsidR="008A0934" w:rsidRPr="007F7A3A" w:rsidRDefault="008A0934" w:rsidP="00F566F9">
            <w:pPr>
              <w:rPr>
                <w:b w:val="0"/>
                <w:bCs w:val="0"/>
                <w:color w:val="222D54"/>
              </w:rPr>
            </w:pPr>
            <w:r w:rsidRPr="007F7A3A">
              <w:rPr>
                <w:b w:val="0"/>
                <w:bCs w:val="0"/>
                <w:color w:val="222D54"/>
              </w:rPr>
              <w:t>(for phones/laptops)</w:t>
            </w:r>
          </w:p>
        </w:tc>
        <w:tc>
          <w:tcPr>
            <w:tcW w:w="1260" w:type="dxa"/>
            <w:vAlign w:val="center"/>
          </w:tcPr>
          <w:p w14:paraId="33296585"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1260" w:type="dxa"/>
            <w:vAlign w:val="center"/>
          </w:tcPr>
          <w:p w14:paraId="56286406"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1728" w:type="dxa"/>
            <w:vAlign w:val="center"/>
          </w:tcPr>
          <w:p w14:paraId="669229AC"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1440" w:type="dxa"/>
            <w:vAlign w:val="center"/>
          </w:tcPr>
          <w:p w14:paraId="1055901E"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2160" w:type="dxa"/>
            <w:vAlign w:val="center"/>
          </w:tcPr>
          <w:p w14:paraId="3D868034"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r>
      <w:tr w:rsidR="008A0934" w:rsidRPr="007F7A3A" w14:paraId="4E7DBAA9" w14:textId="77777777" w:rsidTr="00E53318">
        <w:trPr>
          <w:trHeight w:val="576"/>
        </w:trPr>
        <w:tc>
          <w:tcPr>
            <w:cnfStyle w:val="001000000000" w:firstRow="0" w:lastRow="0" w:firstColumn="1" w:lastColumn="0" w:oddVBand="0" w:evenVBand="0" w:oddHBand="0" w:evenHBand="0" w:firstRowFirstColumn="0" w:firstRowLastColumn="0" w:lastRowFirstColumn="0" w:lastRowLastColumn="0"/>
            <w:tcW w:w="2875" w:type="dxa"/>
            <w:vAlign w:val="center"/>
          </w:tcPr>
          <w:p w14:paraId="1A57CB6C" w14:textId="77777777" w:rsidR="008A0934" w:rsidRPr="007F7A3A" w:rsidRDefault="008A0934" w:rsidP="00F566F9">
            <w:pPr>
              <w:rPr>
                <w:b w:val="0"/>
                <w:bCs w:val="0"/>
                <w:color w:val="222D54"/>
              </w:rPr>
            </w:pPr>
            <w:r w:rsidRPr="007F7A3A">
              <w:rPr>
                <w:b w:val="0"/>
                <w:bCs w:val="0"/>
                <w:color w:val="222D54"/>
              </w:rPr>
              <w:t>Rope &amp; chain</w:t>
            </w:r>
          </w:p>
        </w:tc>
        <w:tc>
          <w:tcPr>
            <w:tcW w:w="1260" w:type="dxa"/>
            <w:vAlign w:val="center"/>
          </w:tcPr>
          <w:p w14:paraId="3523B199"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1260" w:type="dxa"/>
            <w:vAlign w:val="center"/>
          </w:tcPr>
          <w:p w14:paraId="3560F95F"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1728" w:type="dxa"/>
            <w:vAlign w:val="center"/>
          </w:tcPr>
          <w:p w14:paraId="644B9397"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1440" w:type="dxa"/>
            <w:vAlign w:val="center"/>
          </w:tcPr>
          <w:p w14:paraId="4269FF24"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2160" w:type="dxa"/>
            <w:vAlign w:val="center"/>
          </w:tcPr>
          <w:p w14:paraId="776DE882"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r>
      <w:tr w:rsidR="008A0934" w:rsidRPr="007F7A3A" w14:paraId="168F9FBD" w14:textId="77777777" w:rsidTr="00E53318">
        <w:trPr>
          <w:cnfStyle w:val="000000100000" w:firstRow="0" w:lastRow="0" w:firstColumn="0" w:lastColumn="0" w:oddVBand="0" w:evenVBand="0" w:oddHBand="1" w:evenHBand="0"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2875" w:type="dxa"/>
            <w:vAlign w:val="center"/>
          </w:tcPr>
          <w:p w14:paraId="486ED3EA" w14:textId="77777777" w:rsidR="008A0934" w:rsidRPr="007F7A3A" w:rsidRDefault="008A0934" w:rsidP="00F566F9">
            <w:pPr>
              <w:rPr>
                <w:b w:val="0"/>
                <w:bCs w:val="0"/>
                <w:color w:val="222D54"/>
              </w:rPr>
            </w:pPr>
            <w:r w:rsidRPr="007F7A3A">
              <w:rPr>
                <w:b w:val="0"/>
                <w:bCs w:val="0"/>
                <w:color w:val="222D54"/>
              </w:rPr>
              <w:t>Ladders</w:t>
            </w:r>
          </w:p>
        </w:tc>
        <w:tc>
          <w:tcPr>
            <w:tcW w:w="1260" w:type="dxa"/>
            <w:vAlign w:val="center"/>
          </w:tcPr>
          <w:p w14:paraId="5EC48EC6"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1260" w:type="dxa"/>
            <w:vAlign w:val="center"/>
          </w:tcPr>
          <w:p w14:paraId="35A628CF"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1728" w:type="dxa"/>
            <w:vAlign w:val="center"/>
          </w:tcPr>
          <w:p w14:paraId="42784FBC"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1440" w:type="dxa"/>
            <w:vAlign w:val="center"/>
          </w:tcPr>
          <w:p w14:paraId="1C97C487"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2160" w:type="dxa"/>
            <w:vAlign w:val="center"/>
          </w:tcPr>
          <w:p w14:paraId="055B31BC"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r>
      <w:tr w:rsidR="008A0934" w:rsidRPr="007F7A3A" w14:paraId="1341F554" w14:textId="77777777" w:rsidTr="00E53318">
        <w:trPr>
          <w:trHeight w:val="576"/>
        </w:trPr>
        <w:tc>
          <w:tcPr>
            <w:cnfStyle w:val="001000000000" w:firstRow="0" w:lastRow="0" w:firstColumn="1" w:lastColumn="0" w:oddVBand="0" w:evenVBand="0" w:oddHBand="0" w:evenHBand="0" w:firstRowFirstColumn="0" w:firstRowLastColumn="0" w:lastRowFirstColumn="0" w:lastRowLastColumn="0"/>
            <w:tcW w:w="2875" w:type="dxa"/>
            <w:vAlign w:val="center"/>
          </w:tcPr>
          <w:p w14:paraId="1EEFD01B" w14:textId="77777777" w:rsidR="008A0934" w:rsidRPr="007F7A3A" w:rsidRDefault="008A0934" w:rsidP="00F566F9">
            <w:pPr>
              <w:rPr>
                <w:b w:val="0"/>
                <w:bCs w:val="0"/>
                <w:color w:val="222D54"/>
              </w:rPr>
            </w:pPr>
            <w:r w:rsidRPr="007F7A3A">
              <w:rPr>
                <w:b w:val="0"/>
                <w:bCs w:val="0"/>
                <w:color w:val="222D54"/>
              </w:rPr>
              <w:t>Utility knives</w:t>
            </w:r>
          </w:p>
        </w:tc>
        <w:tc>
          <w:tcPr>
            <w:tcW w:w="1260" w:type="dxa"/>
            <w:vAlign w:val="center"/>
          </w:tcPr>
          <w:p w14:paraId="710F695B"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1260" w:type="dxa"/>
            <w:vAlign w:val="center"/>
          </w:tcPr>
          <w:p w14:paraId="7749C82F"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1728" w:type="dxa"/>
            <w:vAlign w:val="center"/>
          </w:tcPr>
          <w:p w14:paraId="6491A44A"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1440" w:type="dxa"/>
            <w:vAlign w:val="center"/>
          </w:tcPr>
          <w:p w14:paraId="42589668"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2160" w:type="dxa"/>
            <w:vAlign w:val="center"/>
          </w:tcPr>
          <w:p w14:paraId="5B8EE05B"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r>
      <w:tr w:rsidR="008A0934" w:rsidRPr="007F7A3A" w14:paraId="20787B35" w14:textId="77777777" w:rsidTr="00E53318">
        <w:trPr>
          <w:cnfStyle w:val="000000100000" w:firstRow="0" w:lastRow="0" w:firstColumn="0" w:lastColumn="0" w:oddVBand="0" w:evenVBand="0" w:oddHBand="1" w:evenHBand="0"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2875" w:type="dxa"/>
            <w:vAlign w:val="center"/>
          </w:tcPr>
          <w:p w14:paraId="646D4B10" w14:textId="77777777" w:rsidR="008A0934" w:rsidRPr="007F7A3A" w:rsidRDefault="008A0934" w:rsidP="00F566F9">
            <w:pPr>
              <w:rPr>
                <w:b w:val="0"/>
                <w:bCs w:val="0"/>
                <w:color w:val="222D54"/>
              </w:rPr>
            </w:pPr>
            <w:r w:rsidRPr="007F7A3A">
              <w:rPr>
                <w:b w:val="0"/>
                <w:bCs w:val="0"/>
                <w:color w:val="222D54"/>
              </w:rPr>
              <w:t>Flares</w:t>
            </w:r>
          </w:p>
        </w:tc>
        <w:tc>
          <w:tcPr>
            <w:tcW w:w="1260" w:type="dxa"/>
            <w:vAlign w:val="center"/>
          </w:tcPr>
          <w:p w14:paraId="4FE5A3D1"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1260" w:type="dxa"/>
            <w:vAlign w:val="center"/>
          </w:tcPr>
          <w:p w14:paraId="37CA5E32"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1728" w:type="dxa"/>
            <w:vAlign w:val="center"/>
          </w:tcPr>
          <w:p w14:paraId="698C72C3"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1440" w:type="dxa"/>
            <w:vAlign w:val="center"/>
          </w:tcPr>
          <w:p w14:paraId="4C1B916F"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2160" w:type="dxa"/>
            <w:vAlign w:val="center"/>
          </w:tcPr>
          <w:p w14:paraId="58A72D0F"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r>
      <w:tr w:rsidR="008A0934" w:rsidRPr="007F7A3A" w14:paraId="125FC554" w14:textId="77777777" w:rsidTr="00E53318">
        <w:trPr>
          <w:trHeight w:val="576"/>
        </w:trPr>
        <w:tc>
          <w:tcPr>
            <w:cnfStyle w:val="001000000000" w:firstRow="0" w:lastRow="0" w:firstColumn="1" w:lastColumn="0" w:oddVBand="0" w:evenVBand="0" w:oddHBand="0" w:evenHBand="0" w:firstRowFirstColumn="0" w:firstRowLastColumn="0" w:lastRowFirstColumn="0" w:lastRowLastColumn="0"/>
            <w:tcW w:w="2875" w:type="dxa"/>
            <w:vAlign w:val="center"/>
          </w:tcPr>
          <w:p w14:paraId="491B632A" w14:textId="77777777" w:rsidR="008A0934" w:rsidRPr="007F7A3A" w:rsidRDefault="008A0934" w:rsidP="00F566F9">
            <w:pPr>
              <w:rPr>
                <w:b w:val="0"/>
                <w:bCs w:val="0"/>
                <w:color w:val="222D54"/>
              </w:rPr>
            </w:pPr>
            <w:r w:rsidRPr="007F7A3A">
              <w:rPr>
                <w:b w:val="0"/>
                <w:bCs w:val="0"/>
                <w:color w:val="222D54"/>
              </w:rPr>
              <w:t>Blockades &amp; flashing lights</w:t>
            </w:r>
          </w:p>
        </w:tc>
        <w:tc>
          <w:tcPr>
            <w:tcW w:w="1260" w:type="dxa"/>
            <w:vAlign w:val="center"/>
          </w:tcPr>
          <w:p w14:paraId="3AB823F7"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1260" w:type="dxa"/>
            <w:vAlign w:val="center"/>
          </w:tcPr>
          <w:p w14:paraId="45488F2D"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1728" w:type="dxa"/>
            <w:vAlign w:val="center"/>
          </w:tcPr>
          <w:p w14:paraId="0BA98007"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1440" w:type="dxa"/>
            <w:vAlign w:val="center"/>
          </w:tcPr>
          <w:p w14:paraId="00A13562"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2160" w:type="dxa"/>
            <w:vAlign w:val="center"/>
          </w:tcPr>
          <w:p w14:paraId="4389A3DA"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r>
      <w:tr w:rsidR="008A0934" w:rsidRPr="007F7A3A" w14:paraId="5491A9FA" w14:textId="77777777" w:rsidTr="00E53318">
        <w:trPr>
          <w:cnfStyle w:val="000000100000" w:firstRow="0" w:lastRow="0" w:firstColumn="0" w:lastColumn="0" w:oddVBand="0" w:evenVBand="0" w:oddHBand="1" w:evenHBand="0"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2875" w:type="dxa"/>
            <w:vAlign w:val="center"/>
          </w:tcPr>
          <w:p w14:paraId="7F21F25E" w14:textId="77777777" w:rsidR="008A0934" w:rsidRPr="007F7A3A" w:rsidRDefault="008A0934" w:rsidP="00F566F9">
            <w:pPr>
              <w:rPr>
                <w:b w:val="0"/>
                <w:bCs w:val="0"/>
                <w:color w:val="222D54"/>
              </w:rPr>
            </w:pPr>
            <w:r w:rsidRPr="007F7A3A">
              <w:rPr>
                <w:b w:val="0"/>
                <w:bCs w:val="0"/>
                <w:color w:val="222D54"/>
              </w:rPr>
              <w:t>Blankets &amp; tarps</w:t>
            </w:r>
          </w:p>
        </w:tc>
        <w:tc>
          <w:tcPr>
            <w:tcW w:w="1260" w:type="dxa"/>
            <w:vAlign w:val="center"/>
          </w:tcPr>
          <w:p w14:paraId="545BEB98"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1260" w:type="dxa"/>
            <w:vAlign w:val="center"/>
          </w:tcPr>
          <w:p w14:paraId="656A1257"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1728" w:type="dxa"/>
            <w:vAlign w:val="center"/>
          </w:tcPr>
          <w:p w14:paraId="314E7191"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1440" w:type="dxa"/>
            <w:vAlign w:val="center"/>
          </w:tcPr>
          <w:p w14:paraId="296798FA"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2160" w:type="dxa"/>
            <w:vAlign w:val="center"/>
          </w:tcPr>
          <w:p w14:paraId="0664655F"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r>
      <w:tr w:rsidR="008A0934" w:rsidRPr="007F7A3A" w14:paraId="7756AB80" w14:textId="77777777" w:rsidTr="00E53318">
        <w:trPr>
          <w:trHeight w:val="576"/>
        </w:trPr>
        <w:tc>
          <w:tcPr>
            <w:cnfStyle w:val="001000000000" w:firstRow="0" w:lastRow="0" w:firstColumn="1" w:lastColumn="0" w:oddVBand="0" w:evenVBand="0" w:oddHBand="0" w:evenHBand="0" w:firstRowFirstColumn="0" w:firstRowLastColumn="0" w:lastRowFirstColumn="0" w:lastRowLastColumn="0"/>
            <w:tcW w:w="2875" w:type="dxa"/>
            <w:vAlign w:val="center"/>
          </w:tcPr>
          <w:p w14:paraId="7332CC0F" w14:textId="77777777" w:rsidR="008A0934" w:rsidRPr="007F7A3A" w:rsidRDefault="008A0934" w:rsidP="00F566F9">
            <w:pPr>
              <w:rPr>
                <w:b w:val="0"/>
                <w:bCs w:val="0"/>
                <w:color w:val="222D54"/>
              </w:rPr>
            </w:pPr>
            <w:r w:rsidRPr="007F7A3A">
              <w:rPr>
                <w:b w:val="0"/>
                <w:bCs w:val="0"/>
                <w:color w:val="222D54"/>
              </w:rPr>
              <w:t>Sheet plastic &amp; duct tape</w:t>
            </w:r>
          </w:p>
        </w:tc>
        <w:tc>
          <w:tcPr>
            <w:tcW w:w="1260" w:type="dxa"/>
            <w:vAlign w:val="center"/>
          </w:tcPr>
          <w:p w14:paraId="7ECB5F65"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1260" w:type="dxa"/>
            <w:vAlign w:val="center"/>
          </w:tcPr>
          <w:p w14:paraId="5B17A0F2"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1728" w:type="dxa"/>
            <w:vAlign w:val="center"/>
          </w:tcPr>
          <w:p w14:paraId="34865C7A"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1440" w:type="dxa"/>
            <w:vAlign w:val="center"/>
          </w:tcPr>
          <w:p w14:paraId="219671C4"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2160" w:type="dxa"/>
            <w:vAlign w:val="center"/>
          </w:tcPr>
          <w:p w14:paraId="23971D95"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r>
      <w:tr w:rsidR="008A0934" w:rsidRPr="007F7A3A" w14:paraId="6EA0EAB1" w14:textId="77777777" w:rsidTr="00E53318">
        <w:trPr>
          <w:cnfStyle w:val="000000100000" w:firstRow="0" w:lastRow="0" w:firstColumn="0" w:lastColumn="0" w:oddVBand="0" w:evenVBand="0" w:oddHBand="1" w:evenHBand="0"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2875" w:type="dxa"/>
            <w:vAlign w:val="center"/>
          </w:tcPr>
          <w:p w14:paraId="52FE4D8D" w14:textId="77777777" w:rsidR="008A0934" w:rsidRPr="007F7A3A" w:rsidRDefault="008A0934" w:rsidP="00F566F9">
            <w:pPr>
              <w:rPr>
                <w:b w:val="0"/>
                <w:bCs w:val="0"/>
                <w:color w:val="222D54"/>
              </w:rPr>
            </w:pPr>
            <w:r w:rsidRPr="007F7A3A">
              <w:rPr>
                <w:b w:val="0"/>
                <w:bCs w:val="0"/>
                <w:color w:val="222D54"/>
              </w:rPr>
              <w:t>Plywood &amp; portable sawhorses</w:t>
            </w:r>
          </w:p>
        </w:tc>
        <w:tc>
          <w:tcPr>
            <w:tcW w:w="1260" w:type="dxa"/>
            <w:vAlign w:val="center"/>
          </w:tcPr>
          <w:p w14:paraId="00F20466"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1260" w:type="dxa"/>
            <w:vAlign w:val="center"/>
          </w:tcPr>
          <w:p w14:paraId="5F9F7F4A"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1728" w:type="dxa"/>
            <w:vAlign w:val="center"/>
          </w:tcPr>
          <w:p w14:paraId="04E3299B"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1440" w:type="dxa"/>
            <w:vAlign w:val="center"/>
          </w:tcPr>
          <w:p w14:paraId="19BFD795"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2160" w:type="dxa"/>
            <w:vAlign w:val="center"/>
          </w:tcPr>
          <w:p w14:paraId="6FBE3269"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r>
      <w:tr w:rsidR="008A0934" w:rsidRPr="007F7A3A" w14:paraId="46C67A0C" w14:textId="77777777" w:rsidTr="00E53318">
        <w:trPr>
          <w:trHeight w:val="576"/>
        </w:trPr>
        <w:tc>
          <w:tcPr>
            <w:cnfStyle w:val="001000000000" w:firstRow="0" w:lastRow="0" w:firstColumn="1" w:lastColumn="0" w:oddVBand="0" w:evenVBand="0" w:oddHBand="0" w:evenHBand="0" w:firstRowFirstColumn="0" w:firstRowLastColumn="0" w:lastRowFirstColumn="0" w:lastRowLastColumn="0"/>
            <w:tcW w:w="2875" w:type="dxa"/>
            <w:vAlign w:val="center"/>
          </w:tcPr>
          <w:p w14:paraId="2E586E94" w14:textId="77777777" w:rsidR="008A0934" w:rsidRPr="007F7A3A" w:rsidRDefault="008A0934" w:rsidP="00F566F9">
            <w:pPr>
              <w:rPr>
                <w:b w:val="0"/>
                <w:bCs w:val="0"/>
                <w:color w:val="222D54"/>
              </w:rPr>
            </w:pPr>
            <w:r w:rsidRPr="007F7A3A">
              <w:rPr>
                <w:b w:val="0"/>
                <w:bCs w:val="0"/>
                <w:color w:val="222D54"/>
              </w:rPr>
              <w:t>Basic tools (hammer, tape, drill, etc.)</w:t>
            </w:r>
          </w:p>
        </w:tc>
        <w:tc>
          <w:tcPr>
            <w:tcW w:w="1260" w:type="dxa"/>
            <w:vAlign w:val="center"/>
          </w:tcPr>
          <w:p w14:paraId="1196FB5C"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1260" w:type="dxa"/>
            <w:vAlign w:val="center"/>
          </w:tcPr>
          <w:p w14:paraId="6835B8DC"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1728" w:type="dxa"/>
            <w:vAlign w:val="center"/>
          </w:tcPr>
          <w:p w14:paraId="7001B1DA"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1440" w:type="dxa"/>
            <w:vAlign w:val="center"/>
          </w:tcPr>
          <w:p w14:paraId="0C10E18C"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2160" w:type="dxa"/>
            <w:vAlign w:val="center"/>
          </w:tcPr>
          <w:p w14:paraId="7EA97A51"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r>
      <w:tr w:rsidR="008A0934" w:rsidRPr="007F7A3A" w14:paraId="42CDBD41" w14:textId="77777777" w:rsidTr="00E53318">
        <w:trPr>
          <w:cnfStyle w:val="000000100000" w:firstRow="0" w:lastRow="0" w:firstColumn="0" w:lastColumn="0" w:oddVBand="0" w:evenVBand="0" w:oddHBand="1" w:evenHBand="0"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2875" w:type="dxa"/>
            <w:vAlign w:val="center"/>
          </w:tcPr>
          <w:p w14:paraId="47450BAE" w14:textId="77777777" w:rsidR="008A0934" w:rsidRPr="007F7A3A" w:rsidRDefault="008A0934" w:rsidP="00F566F9">
            <w:pPr>
              <w:rPr>
                <w:b w:val="0"/>
                <w:bCs w:val="0"/>
                <w:color w:val="222D54"/>
              </w:rPr>
            </w:pPr>
            <w:r w:rsidRPr="007F7A3A">
              <w:rPr>
                <w:b w:val="0"/>
                <w:bCs w:val="0"/>
                <w:color w:val="222D54"/>
              </w:rPr>
              <w:lastRenderedPageBreak/>
              <w:t>Ratcheting tie-down straps</w:t>
            </w:r>
          </w:p>
        </w:tc>
        <w:tc>
          <w:tcPr>
            <w:tcW w:w="1260" w:type="dxa"/>
            <w:vAlign w:val="center"/>
          </w:tcPr>
          <w:p w14:paraId="3EDDEC93"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1260" w:type="dxa"/>
            <w:vAlign w:val="center"/>
          </w:tcPr>
          <w:p w14:paraId="62C99F7D"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1728" w:type="dxa"/>
            <w:vAlign w:val="center"/>
          </w:tcPr>
          <w:p w14:paraId="6BF86150"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1440" w:type="dxa"/>
            <w:vAlign w:val="center"/>
          </w:tcPr>
          <w:p w14:paraId="32BA3146"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2160" w:type="dxa"/>
            <w:vAlign w:val="center"/>
          </w:tcPr>
          <w:p w14:paraId="2C0123F8"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r>
      <w:tr w:rsidR="008A0934" w:rsidRPr="007F7A3A" w14:paraId="26E91480" w14:textId="77777777" w:rsidTr="00E53318">
        <w:trPr>
          <w:trHeight w:val="576"/>
        </w:trPr>
        <w:tc>
          <w:tcPr>
            <w:cnfStyle w:val="001000000000" w:firstRow="0" w:lastRow="0" w:firstColumn="1" w:lastColumn="0" w:oddVBand="0" w:evenVBand="0" w:oddHBand="0" w:evenHBand="0" w:firstRowFirstColumn="0" w:firstRowLastColumn="0" w:lastRowFirstColumn="0" w:lastRowLastColumn="0"/>
            <w:tcW w:w="2875" w:type="dxa"/>
            <w:vAlign w:val="center"/>
          </w:tcPr>
          <w:p w14:paraId="69E2507C" w14:textId="77777777" w:rsidR="008A0934" w:rsidRPr="007F7A3A" w:rsidRDefault="008A0934" w:rsidP="00F566F9">
            <w:pPr>
              <w:rPr>
                <w:b w:val="0"/>
                <w:bCs w:val="0"/>
                <w:color w:val="222D54"/>
              </w:rPr>
            </w:pPr>
            <w:r w:rsidRPr="007F7A3A">
              <w:rPr>
                <w:b w:val="0"/>
                <w:bCs w:val="0"/>
                <w:color w:val="222D54"/>
              </w:rPr>
              <w:t>Chain saw &amp; hand saws</w:t>
            </w:r>
          </w:p>
        </w:tc>
        <w:tc>
          <w:tcPr>
            <w:tcW w:w="1260" w:type="dxa"/>
            <w:vAlign w:val="center"/>
          </w:tcPr>
          <w:p w14:paraId="2A369823"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1260" w:type="dxa"/>
            <w:vAlign w:val="center"/>
          </w:tcPr>
          <w:p w14:paraId="0B77508F"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1728" w:type="dxa"/>
            <w:vAlign w:val="center"/>
          </w:tcPr>
          <w:p w14:paraId="7B5A2941"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1440" w:type="dxa"/>
            <w:vAlign w:val="center"/>
          </w:tcPr>
          <w:p w14:paraId="4CEDA25E"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2160" w:type="dxa"/>
            <w:vAlign w:val="center"/>
          </w:tcPr>
          <w:p w14:paraId="537ABE73"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r>
      <w:tr w:rsidR="008A0934" w:rsidRPr="007F7A3A" w14:paraId="3CC407AC" w14:textId="77777777" w:rsidTr="00E53318">
        <w:trPr>
          <w:cnfStyle w:val="000000100000" w:firstRow="0" w:lastRow="0" w:firstColumn="0" w:lastColumn="0" w:oddVBand="0" w:evenVBand="0" w:oddHBand="1" w:evenHBand="0"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2875" w:type="dxa"/>
            <w:vAlign w:val="center"/>
          </w:tcPr>
          <w:p w14:paraId="56C43A5B" w14:textId="77777777" w:rsidR="008A0934" w:rsidRPr="007F7A3A" w:rsidRDefault="008A0934" w:rsidP="00F566F9">
            <w:pPr>
              <w:rPr>
                <w:b w:val="0"/>
                <w:bCs w:val="0"/>
                <w:color w:val="222D54"/>
              </w:rPr>
            </w:pPr>
            <w:r w:rsidRPr="007F7A3A">
              <w:rPr>
                <w:b w:val="0"/>
                <w:bCs w:val="0"/>
                <w:color w:val="222D54"/>
              </w:rPr>
              <w:t>Portable generators</w:t>
            </w:r>
          </w:p>
        </w:tc>
        <w:tc>
          <w:tcPr>
            <w:tcW w:w="1260" w:type="dxa"/>
            <w:vAlign w:val="center"/>
          </w:tcPr>
          <w:p w14:paraId="40FF9651"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1260" w:type="dxa"/>
            <w:vAlign w:val="center"/>
          </w:tcPr>
          <w:p w14:paraId="2836726D"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1728" w:type="dxa"/>
            <w:vAlign w:val="center"/>
          </w:tcPr>
          <w:p w14:paraId="4BD080A3"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1440" w:type="dxa"/>
            <w:vAlign w:val="center"/>
          </w:tcPr>
          <w:p w14:paraId="18E3BA2B"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2160" w:type="dxa"/>
            <w:vAlign w:val="center"/>
          </w:tcPr>
          <w:p w14:paraId="7369CC00"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r>
      <w:tr w:rsidR="008A0934" w:rsidRPr="007F7A3A" w14:paraId="6D0834E5" w14:textId="77777777" w:rsidTr="00E53318">
        <w:trPr>
          <w:trHeight w:val="576"/>
        </w:trPr>
        <w:tc>
          <w:tcPr>
            <w:cnfStyle w:val="001000000000" w:firstRow="0" w:lastRow="0" w:firstColumn="1" w:lastColumn="0" w:oddVBand="0" w:evenVBand="0" w:oddHBand="0" w:evenHBand="0" w:firstRowFirstColumn="0" w:firstRowLastColumn="0" w:lastRowFirstColumn="0" w:lastRowLastColumn="0"/>
            <w:tcW w:w="2875" w:type="dxa"/>
            <w:vAlign w:val="center"/>
          </w:tcPr>
          <w:p w14:paraId="47672C13" w14:textId="77777777" w:rsidR="008A0934" w:rsidRPr="007F7A3A" w:rsidRDefault="008A0934" w:rsidP="00F566F9">
            <w:pPr>
              <w:rPr>
                <w:b w:val="0"/>
                <w:bCs w:val="0"/>
                <w:color w:val="222D54"/>
              </w:rPr>
            </w:pPr>
            <w:r w:rsidRPr="007F7A3A">
              <w:rPr>
                <w:b w:val="0"/>
                <w:bCs w:val="0"/>
                <w:color w:val="222D54"/>
              </w:rPr>
              <w:t>Portable heaters</w:t>
            </w:r>
          </w:p>
        </w:tc>
        <w:tc>
          <w:tcPr>
            <w:tcW w:w="1260" w:type="dxa"/>
            <w:vAlign w:val="center"/>
          </w:tcPr>
          <w:p w14:paraId="5C129F88"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1260" w:type="dxa"/>
            <w:vAlign w:val="center"/>
          </w:tcPr>
          <w:p w14:paraId="517EFAF3"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1728" w:type="dxa"/>
            <w:vAlign w:val="center"/>
          </w:tcPr>
          <w:p w14:paraId="0F6E0E41"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1440" w:type="dxa"/>
            <w:vAlign w:val="center"/>
          </w:tcPr>
          <w:p w14:paraId="0C257C27"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2160" w:type="dxa"/>
            <w:vAlign w:val="center"/>
          </w:tcPr>
          <w:p w14:paraId="1518A1E9"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r>
      <w:tr w:rsidR="008A0934" w:rsidRPr="007F7A3A" w14:paraId="4A4302E1" w14:textId="77777777" w:rsidTr="00E53318">
        <w:trPr>
          <w:cnfStyle w:val="000000100000" w:firstRow="0" w:lastRow="0" w:firstColumn="0" w:lastColumn="0" w:oddVBand="0" w:evenVBand="0" w:oddHBand="1" w:evenHBand="0"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2875" w:type="dxa"/>
            <w:vAlign w:val="center"/>
          </w:tcPr>
          <w:p w14:paraId="6EE21971" w14:textId="77777777" w:rsidR="008A0934" w:rsidRPr="007F7A3A" w:rsidRDefault="008A0934" w:rsidP="00F566F9">
            <w:pPr>
              <w:rPr>
                <w:b w:val="0"/>
                <w:bCs w:val="0"/>
                <w:color w:val="222D54"/>
              </w:rPr>
            </w:pPr>
            <w:r w:rsidRPr="007F7A3A">
              <w:rPr>
                <w:b w:val="0"/>
                <w:bCs w:val="0"/>
                <w:color w:val="222D54"/>
              </w:rPr>
              <w:t>Pumps (for flooding)</w:t>
            </w:r>
          </w:p>
        </w:tc>
        <w:tc>
          <w:tcPr>
            <w:tcW w:w="1260" w:type="dxa"/>
            <w:vAlign w:val="center"/>
          </w:tcPr>
          <w:p w14:paraId="72F705C0"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1260" w:type="dxa"/>
            <w:vAlign w:val="center"/>
          </w:tcPr>
          <w:p w14:paraId="09A480C7"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1728" w:type="dxa"/>
            <w:vAlign w:val="center"/>
          </w:tcPr>
          <w:p w14:paraId="06ED06AC"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1440" w:type="dxa"/>
            <w:vAlign w:val="center"/>
          </w:tcPr>
          <w:p w14:paraId="4E25A6B0"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2160" w:type="dxa"/>
            <w:vAlign w:val="center"/>
          </w:tcPr>
          <w:p w14:paraId="15787C3E"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r>
      <w:tr w:rsidR="008A0934" w:rsidRPr="007F7A3A" w14:paraId="46B4D3B6" w14:textId="77777777" w:rsidTr="00E53318">
        <w:trPr>
          <w:trHeight w:val="576"/>
        </w:trPr>
        <w:tc>
          <w:tcPr>
            <w:cnfStyle w:val="001000000000" w:firstRow="0" w:lastRow="0" w:firstColumn="1" w:lastColumn="0" w:oddVBand="0" w:evenVBand="0" w:oddHBand="0" w:evenHBand="0" w:firstRowFirstColumn="0" w:firstRowLastColumn="0" w:lastRowFirstColumn="0" w:lastRowLastColumn="0"/>
            <w:tcW w:w="2875" w:type="dxa"/>
            <w:vAlign w:val="center"/>
          </w:tcPr>
          <w:p w14:paraId="07D25FF6" w14:textId="77777777" w:rsidR="008A0934" w:rsidRPr="007F7A3A" w:rsidRDefault="008A0934" w:rsidP="00F566F9">
            <w:pPr>
              <w:rPr>
                <w:b w:val="0"/>
                <w:bCs w:val="0"/>
                <w:color w:val="222D54"/>
              </w:rPr>
            </w:pPr>
            <w:r w:rsidRPr="007F7A3A">
              <w:rPr>
                <w:b w:val="0"/>
                <w:bCs w:val="0"/>
                <w:color w:val="222D54"/>
              </w:rPr>
              <w:t>Fans or smoke ventilation equipment</w:t>
            </w:r>
          </w:p>
        </w:tc>
        <w:tc>
          <w:tcPr>
            <w:tcW w:w="1260" w:type="dxa"/>
            <w:vAlign w:val="center"/>
          </w:tcPr>
          <w:p w14:paraId="2CB81B43"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1260" w:type="dxa"/>
            <w:vAlign w:val="center"/>
          </w:tcPr>
          <w:p w14:paraId="2DFAAA57"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1728" w:type="dxa"/>
            <w:vAlign w:val="center"/>
          </w:tcPr>
          <w:p w14:paraId="04658CA6"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1440" w:type="dxa"/>
            <w:vAlign w:val="center"/>
          </w:tcPr>
          <w:p w14:paraId="46D162E5"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2160" w:type="dxa"/>
            <w:vAlign w:val="center"/>
          </w:tcPr>
          <w:p w14:paraId="69CBB392"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r>
      <w:tr w:rsidR="008A0934" w:rsidRPr="007F7A3A" w14:paraId="30AB5E91" w14:textId="77777777" w:rsidTr="00E53318">
        <w:trPr>
          <w:cnfStyle w:val="000000100000" w:firstRow="0" w:lastRow="0" w:firstColumn="0" w:lastColumn="0" w:oddVBand="0" w:evenVBand="0" w:oddHBand="1" w:evenHBand="0" w:firstRowFirstColumn="0" w:firstRowLastColumn="0" w:lastRowFirstColumn="0" w:lastRowLastColumn="0"/>
          <w:trHeight w:val="576"/>
        </w:trPr>
        <w:tc>
          <w:tcPr>
            <w:cnfStyle w:val="001000000000" w:firstRow="0" w:lastRow="0" w:firstColumn="1" w:lastColumn="0" w:oddVBand="0" w:evenVBand="0" w:oddHBand="0" w:evenHBand="0" w:firstRowFirstColumn="0" w:firstRowLastColumn="0" w:lastRowFirstColumn="0" w:lastRowLastColumn="0"/>
            <w:tcW w:w="2875" w:type="dxa"/>
            <w:vAlign w:val="center"/>
          </w:tcPr>
          <w:p w14:paraId="222AC7A2" w14:textId="77777777" w:rsidR="008A0934" w:rsidRPr="007F7A3A" w:rsidRDefault="008A0934" w:rsidP="00F566F9">
            <w:pPr>
              <w:rPr>
                <w:b w:val="0"/>
                <w:bCs w:val="0"/>
                <w:color w:val="222D54"/>
              </w:rPr>
            </w:pPr>
            <w:r w:rsidRPr="007F7A3A">
              <w:rPr>
                <w:b w:val="0"/>
                <w:bCs w:val="0"/>
                <w:color w:val="222D54"/>
              </w:rPr>
              <w:t>Fuel in approved containers</w:t>
            </w:r>
          </w:p>
        </w:tc>
        <w:tc>
          <w:tcPr>
            <w:tcW w:w="1260" w:type="dxa"/>
            <w:vAlign w:val="center"/>
          </w:tcPr>
          <w:p w14:paraId="5E395583"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1260" w:type="dxa"/>
            <w:vAlign w:val="center"/>
          </w:tcPr>
          <w:p w14:paraId="58925D40"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1728" w:type="dxa"/>
            <w:vAlign w:val="center"/>
          </w:tcPr>
          <w:p w14:paraId="02105837"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1440" w:type="dxa"/>
            <w:vAlign w:val="center"/>
          </w:tcPr>
          <w:p w14:paraId="4814E20A"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c>
          <w:tcPr>
            <w:tcW w:w="2160" w:type="dxa"/>
            <w:vAlign w:val="center"/>
          </w:tcPr>
          <w:p w14:paraId="64306BFB" w14:textId="77777777" w:rsidR="008A0934" w:rsidRPr="007F7A3A" w:rsidRDefault="008A0934" w:rsidP="00F566F9">
            <w:pPr>
              <w:cnfStyle w:val="000000100000" w:firstRow="0" w:lastRow="0" w:firstColumn="0" w:lastColumn="0" w:oddVBand="0" w:evenVBand="0" w:oddHBand="1" w:evenHBand="0" w:firstRowFirstColumn="0" w:firstRowLastColumn="0" w:lastRowFirstColumn="0" w:lastRowLastColumn="0"/>
              <w:rPr>
                <w:color w:val="222D54"/>
              </w:rPr>
            </w:pPr>
          </w:p>
        </w:tc>
      </w:tr>
      <w:tr w:rsidR="008A0934" w:rsidRPr="007F7A3A" w14:paraId="241DB79D" w14:textId="77777777" w:rsidTr="00E53318">
        <w:trPr>
          <w:trHeight w:val="576"/>
        </w:trPr>
        <w:tc>
          <w:tcPr>
            <w:cnfStyle w:val="001000000000" w:firstRow="0" w:lastRow="0" w:firstColumn="1" w:lastColumn="0" w:oddVBand="0" w:evenVBand="0" w:oddHBand="0" w:evenHBand="0" w:firstRowFirstColumn="0" w:firstRowLastColumn="0" w:lastRowFirstColumn="0" w:lastRowLastColumn="0"/>
            <w:tcW w:w="2875" w:type="dxa"/>
            <w:vAlign w:val="center"/>
          </w:tcPr>
          <w:p w14:paraId="3957A71C" w14:textId="77777777" w:rsidR="008A0934" w:rsidRPr="007F7A3A" w:rsidRDefault="008A0934" w:rsidP="00F566F9">
            <w:pPr>
              <w:rPr>
                <w:b w:val="0"/>
                <w:bCs w:val="0"/>
                <w:color w:val="222D54"/>
              </w:rPr>
            </w:pPr>
            <w:r w:rsidRPr="007F7A3A">
              <w:rPr>
                <w:b w:val="0"/>
                <w:bCs w:val="0"/>
                <w:color w:val="222D54"/>
              </w:rPr>
              <w:t>Bottled water</w:t>
            </w:r>
          </w:p>
        </w:tc>
        <w:tc>
          <w:tcPr>
            <w:tcW w:w="1260" w:type="dxa"/>
            <w:vAlign w:val="center"/>
          </w:tcPr>
          <w:p w14:paraId="72B2AD1E"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1260" w:type="dxa"/>
            <w:vAlign w:val="center"/>
          </w:tcPr>
          <w:p w14:paraId="4BA850D5"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1728" w:type="dxa"/>
            <w:vAlign w:val="center"/>
          </w:tcPr>
          <w:p w14:paraId="1331DBD1"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1440" w:type="dxa"/>
            <w:vAlign w:val="center"/>
          </w:tcPr>
          <w:p w14:paraId="7ACA8BA2"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c>
          <w:tcPr>
            <w:tcW w:w="2160" w:type="dxa"/>
            <w:vAlign w:val="center"/>
          </w:tcPr>
          <w:p w14:paraId="475BB439" w14:textId="77777777" w:rsidR="008A0934" w:rsidRPr="007F7A3A" w:rsidRDefault="008A0934" w:rsidP="00F566F9">
            <w:pPr>
              <w:cnfStyle w:val="000000000000" w:firstRow="0" w:lastRow="0" w:firstColumn="0" w:lastColumn="0" w:oddVBand="0" w:evenVBand="0" w:oddHBand="0" w:evenHBand="0" w:firstRowFirstColumn="0" w:firstRowLastColumn="0" w:lastRowFirstColumn="0" w:lastRowLastColumn="0"/>
              <w:rPr>
                <w:color w:val="222D54"/>
              </w:rPr>
            </w:pPr>
          </w:p>
        </w:tc>
      </w:tr>
    </w:tbl>
    <w:p w14:paraId="4174B882" w14:textId="77777777" w:rsidR="005E4EDE" w:rsidRDefault="005E4EDE" w:rsidP="008A0934">
      <w:pPr>
        <w:spacing w:line="240" w:lineRule="auto"/>
        <w:rPr>
          <w:rFonts w:ascii="Arial" w:hAnsi="Arial" w:cs="Arial"/>
          <w:b/>
          <w:bCs/>
          <w:color w:val="222D54"/>
          <w:sz w:val="24"/>
          <w:szCs w:val="24"/>
        </w:rPr>
      </w:pPr>
    </w:p>
    <w:p w14:paraId="35D73B9A" w14:textId="77777777" w:rsidR="008A0934" w:rsidRPr="00F24758" w:rsidRDefault="005E4EDE" w:rsidP="008A0934">
      <w:pPr>
        <w:spacing w:line="240" w:lineRule="auto"/>
        <w:rPr>
          <w:rFonts w:ascii="Arial" w:hAnsi="Arial" w:cs="Arial"/>
          <w:b/>
          <w:bCs/>
          <w:color w:val="222D54"/>
          <w:sz w:val="24"/>
          <w:szCs w:val="24"/>
        </w:rPr>
      </w:pPr>
      <w:r w:rsidRPr="00EE4EE3">
        <w:rPr>
          <w:rFonts w:ascii="Arial" w:hAnsi="Arial" w:cs="Arial"/>
          <w:b/>
          <w:bCs/>
          <w:color w:val="222D54"/>
          <w:sz w:val="24"/>
          <w:szCs w:val="24"/>
        </w:rPr>
        <w:t xml:space="preserve">Emergency Supply Inventory </w:t>
      </w:r>
      <w:r w:rsidR="008A0934" w:rsidRPr="00F24758">
        <w:rPr>
          <w:rFonts w:ascii="Arial" w:hAnsi="Arial" w:cs="Arial"/>
          <w:b/>
          <w:bCs/>
          <w:color w:val="222D54"/>
          <w:sz w:val="24"/>
          <w:szCs w:val="24"/>
        </w:rPr>
        <w:t>Guidelines:</w:t>
      </w:r>
    </w:p>
    <w:p w14:paraId="1D165DC3" w14:textId="77777777" w:rsidR="008A0934" w:rsidRPr="00F24758" w:rsidRDefault="008A0934" w:rsidP="008A0934">
      <w:pPr>
        <w:pStyle w:val="ListParagraph"/>
        <w:numPr>
          <w:ilvl w:val="0"/>
          <w:numId w:val="6"/>
        </w:numPr>
        <w:spacing w:after="200" w:line="276" w:lineRule="auto"/>
        <w:rPr>
          <w:rFonts w:ascii="Arial" w:hAnsi="Arial" w:cs="Arial"/>
          <w:color w:val="222D54"/>
          <w:sz w:val="24"/>
          <w:szCs w:val="24"/>
        </w:rPr>
      </w:pPr>
      <w:r w:rsidRPr="00F24758">
        <w:rPr>
          <w:rFonts w:ascii="Arial" w:hAnsi="Arial" w:cs="Arial"/>
          <w:color w:val="222D54"/>
          <w:sz w:val="24"/>
          <w:szCs w:val="24"/>
        </w:rPr>
        <w:t>Clearly mark the location of all emergency supplies.</w:t>
      </w:r>
    </w:p>
    <w:p w14:paraId="7E17BB02" w14:textId="77777777" w:rsidR="008A0934" w:rsidRPr="00F24758" w:rsidRDefault="008A0934" w:rsidP="008A0934">
      <w:pPr>
        <w:pStyle w:val="ListParagraph"/>
        <w:numPr>
          <w:ilvl w:val="0"/>
          <w:numId w:val="6"/>
        </w:numPr>
        <w:spacing w:after="200" w:line="276" w:lineRule="auto"/>
        <w:rPr>
          <w:rFonts w:ascii="Arial" w:hAnsi="Arial" w:cs="Arial"/>
          <w:color w:val="222D54"/>
          <w:sz w:val="24"/>
          <w:szCs w:val="24"/>
        </w:rPr>
      </w:pPr>
      <w:r w:rsidRPr="00F24758">
        <w:rPr>
          <w:rFonts w:ascii="Arial" w:hAnsi="Arial" w:cs="Arial"/>
          <w:color w:val="222D54"/>
          <w:sz w:val="24"/>
          <w:szCs w:val="24"/>
        </w:rPr>
        <w:t>Conduct periodic inventory checks.</w:t>
      </w:r>
    </w:p>
    <w:p w14:paraId="6F6E2C44" w14:textId="77777777" w:rsidR="008A0934" w:rsidRPr="00F24758" w:rsidRDefault="008A0934" w:rsidP="008A0934">
      <w:pPr>
        <w:pStyle w:val="ListParagraph"/>
        <w:numPr>
          <w:ilvl w:val="0"/>
          <w:numId w:val="6"/>
        </w:numPr>
        <w:spacing w:after="200" w:line="276" w:lineRule="auto"/>
        <w:rPr>
          <w:rFonts w:ascii="Arial" w:hAnsi="Arial" w:cs="Arial"/>
          <w:color w:val="222D54"/>
          <w:sz w:val="24"/>
          <w:szCs w:val="24"/>
        </w:rPr>
      </w:pPr>
      <w:r w:rsidRPr="00F24758">
        <w:rPr>
          <w:rFonts w:ascii="Arial" w:hAnsi="Arial" w:cs="Arial"/>
          <w:color w:val="222D54"/>
          <w:sz w:val="24"/>
          <w:szCs w:val="24"/>
        </w:rPr>
        <w:t>Replace used or expired items promptly.</w:t>
      </w:r>
    </w:p>
    <w:p w14:paraId="70A5264F" w14:textId="77777777" w:rsidR="002A18C2" w:rsidRPr="009229A6" w:rsidRDefault="008A0934" w:rsidP="003F2BCB">
      <w:pPr>
        <w:pStyle w:val="ListParagraph"/>
        <w:numPr>
          <w:ilvl w:val="0"/>
          <w:numId w:val="6"/>
        </w:numPr>
        <w:spacing w:after="200" w:line="276" w:lineRule="auto"/>
        <w:rPr>
          <w:rFonts w:ascii="Arial" w:hAnsi="Arial" w:cs="Arial"/>
          <w:color w:val="222D54"/>
          <w:sz w:val="24"/>
          <w:szCs w:val="24"/>
        </w:rPr>
      </w:pPr>
      <w:r w:rsidRPr="00F24758">
        <w:rPr>
          <w:rFonts w:ascii="Arial" w:hAnsi="Arial" w:cs="Arial"/>
          <w:color w:val="222D54"/>
          <w:sz w:val="24"/>
          <w:szCs w:val="24"/>
        </w:rPr>
        <w:t>Encourage residents to loan tools and equipment before a disaster, ensuring all items are labeled and returned afterward.</w:t>
      </w:r>
    </w:p>
    <w:sectPr w:rsidR="002A18C2" w:rsidRPr="009229A6" w:rsidSect="00E53318">
      <w:headerReference w:type="default" r:id="rId13"/>
      <w:footerReference w:type="even" r:id="rId14"/>
      <w:footerReference w:type="default" r:id="rId15"/>
      <w:headerReference w:type="first" r:id="rId16"/>
      <w:footerReference w:type="first" r:id="rId17"/>
      <w:pgSz w:w="12240" w:h="15840"/>
      <w:pgMar w:top="720" w:right="720" w:bottom="720" w:left="720" w:header="576" w:footer="720" w:gutter="0"/>
      <w:pgNumType w:start="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F1C8B30" w14:textId="77777777" w:rsidR="00911B97" w:rsidRDefault="00911B97" w:rsidP="005D43EC">
      <w:pPr>
        <w:spacing w:after="0" w:line="240" w:lineRule="auto"/>
      </w:pPr>
      <w:r>
        <w:separator/>
      </w:r>
    </w:p>
  </w:endnote>
  <w:endnote w:type="continuationSeparator" w:id="0">
    <w:p w14:paraId="743CA72B" w14:textId="77777777" w:rsidR="00911B97" w:rsidRDefault="00911B97" w:rsidP="005D43EC">
      <w:pPr>
        <w:spacing w:after="0" w:line="240" w:lineRule="auto"/>
      </w:pPr>
      <w:r>
        <w:continuationSeparator/>
      </w:r>
    </w:p>
  </w:endnote>
  <w:endnote w:type="continuationNotice" w:id="1">
    <w:p w14:paraId="77E3FCB6" w14:textId="77777777" w:rsidR="00911B97" w:rsidRDefault="00911B97">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Yu Mincho">
    <w:panose1 w:val="02020400000000000000"/>
    <w:charset w:val="80"/>
    <w:family w:val="roman"/>
    <w:pitch w:val="variable"/>
    <w:sig w:usb0="800002E7" w:usb1="2AC7FCFF" w:usb2="00000012" w:usb3="00000000" w:csb0="0002009F" w:csb1="00000000"/>
  </w:font>
  <w:font w:name="Arial Narrow">
    <w:panose1 w:val="020B0606020202030204"/>
    <w:charset w:val="00"/>
    <w:family w:val="swiss"/>
    <w:pitch w:val="variable"/>
    <w:sig w:usb0="00000287" w:usb1="00000800"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73A3A8" w14:textId="77777777" w:rsidR="001F5E34" w:rsidRDefault="001F5E34">
    <w:pPr>
      <w:pStyle w:val="Footer"/>
      <w:framePr w:wrap="none" w:vAnchor="text" w:hAnchor="margin" w:xAlign="center" w:y="1"/>
      <w:rPr>
        <w:rStyle w:val="PageNumber"/>
      </w:rPr>
    </w:pPr>
    <w:r>
      <w:rPr>
        <w:rStyle w:val="PageNumber"/>
      </w:rPr>
      <w:fldChar w:fldCharType="begin"/>
    </w:r>
    <w:r>
      <w:rPr>
        <w:rStyle w:val="PageNumber"/>
      </w:rPr>
      <w:instrText xml:space="preserve"> PAGE </w:instrText>
    </w:r>
    <w:r>
      <w:rPr>
        <w:rStyle w:val="PageNumber"/>
      </w:rPr>
      <w:fldChar w:fldCharType="end"/>
    </w:r>
  </w:p>
  <w:p w14:paraId="315A31F5" w14:textId="77777777" w:rsidR="001F5E34" w:rsidRDefault="001F5E34">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Style w:val="PageNumber"/>
      </w:rPr>
      <w:id w:val="-393818410"/>
      <w:docPartObj>
        <w:docPartGallery w:val="Page Numbers (Bottom of Page)"/>
        <w:docPartUnique/>
      </w:docPartObj>
    </w:sdtPr>
    <w:sdtEndPr>
      <w:rPr>
        <w:rStyle w:val="PageNumber"/>
        <w:rFonts w:ascii="Arial Narrow" w:hAnsi="Arial Narrow"/>
        <w:b/>
        <w:bCs/>
        <w:color w:val="FFFFFF" w:themeColor="background1"/>
      </w:rPr>
    </w:sdtEndPr>
    <w:sdtContent>
      <w:p w14:paraId="3C01FF59" w14:textId="77777777" w:rsidR="001F5E34" w:rsidRPr="001F5E34" w:rsidRDefault="001F5E34" w:rsidP="001F5E34">
        <w:pPr>
          <w:pStyle w:val="Footer"/>
          <w:framePr w:w="1077" w:wrap="none" w:vAnchor="text" w:hAnchor="page" w:x="9607" w:y="97"/>
          <w:rPr>
            <w:rStyle w:val="PageNumber"/>
            <w:rFonts w:ascii="Arial Narrow" w:hAnsi="Arial Narrow"/>
            <w:b/>
            <w:bCs/>
            <w:color w:val="FFFFFF" w:themeColor="background1"/>
          </w:rPr>
        </w:pPr>
        <w:r w:rsidRPr="001F5E34">
          <w:rPr>
            <w:rStyle w:val="PageNumber"/>
            <w:rFonts w:ascii="Arial Narrow" w:hAnsi="Arial Narrow"/>
            <w:b/>
            <w:bCs/>
            <w:color w:val="FFFFFF" w:themeColor="background1"/>
          </w:rPr>
          <w:t>Page</w:t>
        </w:r>
        <w:r>
          <w:rPr>
            <w:rStyle w:val="PageNumber"/>
            <w:rFonts w:ascii="Arial Narrow" w:hAnsi="Arial Narrow"/>
            <w:b/>
            <w:bCs/>
            <w:color w:val="FFFFFF" w:themeColor="background1"/>
          </w:rPr>
          <w:t xml:space="preserve"> </w:t>
        </w:r>
        <w:r w:rsidRPr="001F5E34">
          <w:rPr>
            <w:rStyle w:val="PageNumber"/>
            <w:rFonts w:ascii="Arial Narrow" w:hAnsi="Arial Narrow"/>
            <w:b/>
            <w:bCs/>
            <w:color w:val="FFFFFF" w:themeColor="background1"/>
          </w:rPr>
          <w:t>|</w:t>
        </w:r>
        <w:r>
          <w:rPr>
            <w:rStyle w:val="PageNumber"/>
            <w:rFonts w:ascii="Arial Narrow" w:hAnsi="Arial Narrow"/>
            <w:b/>
            <w:bCs/>
            <w:color w:val="FFFFFF" w:themeColor="background1"/>
          </w:rPr>
          <w:t xml:space="preserve"> </w:t>
        </w:r>
        <w:r w:rsidRPr="001F5E34">
          <w:rPr>
            <w:rStyle w:val="PageNumber"/>
            <w:rFonts w:ascii="Arial Narrow" w:hAnsi="Arial Narrow"/>
            <w:b/>
            <w:bCs/>
            <w:color w:val="FFFFFF" w:themeColor="background1"/>
          </w:rPr>
          <w:fldChar w:fldCharType="begin"/>
        </w:r>
        <w:r w:rsidRPr="001F5E34">
          <w:rPr>
            <w:rStyle w:val="PageNumber"/>
            <w:rFonts w:ascii="Arial Narrow" w:hAnsi="Arial Narrow"/>
            <w:b/>
            <w:bCs/>
            <w:color w:val="FFFFFF" w:themeColor="background1"/>
          </w:rPr>
          <w:instrText xml:space="preserve"> PAGE </w:instrText>
        </w:r>
        <w:r w:rsidRPr="001F5E34">
          <w:rPr>
            <w:rStyle w:val="PageNumber"/>
            <w:rFonts w:ascii="Arial Narrow" w:hAnsi="Arial Narrow"/>
            <w:b/>
            <w:bCs/>
            <w:color w:val="FFFFFF" w:themeColor="background1"/>
          </w:rPr>
          <w:fldChar w:fldCharType="separate"/>
        </w:r>
        <w:r w:rsidRPr="001F5E34">
          <w:rPr>
            <w:rStyle w:val="PageNumber"/>
            <w:rFonts w:ascii="Arial Narrow" w:hAnsi="Arial Narrow"/>
            <w:b/>
            <w:bCs/>
            <w:noProof/>
            <w:color w:val="FFFFFF" w:themeColor="background1"/>
          </w:rPr>
          <w:t>3</w:t>
        </w:r>
        <w:r w:rsidRPr="001F5E34">
          <w:rPr>
            <w:rStyle w:val="PageNumber"/>
            <w:rFonts w:ascii="Arial Narrow" w:hAnsi="Arial Narrow"/>
            <w:b/>
            <w:bCs/>
            <w:color w:val="FFFFFF" w:themeColor="background1"/>
          </w:rPr>
          <w:fldChar w:fldCharType="end"/>
        </w:r>
      </w:p>
    </w:sdtContent>
  </w:sdt>
  <w:p w14:paraId="33ADD8DE" w14:textId="77777777" w:rsidR="005D43EC" w:rsidRDefault="001F5E34">
    <w:pPr>
      <w:pStyle w:val="Footer"/>
    </w:pPr>
    <w:r>
      <w:rPr>
        <w:noProof/>
      </w:rPr>
      <w:drawing>
        <wp:anchor distT="0" distB="0" distL="114300" distR="114300" simplePos="0" relativeHeight="251658240" behindDoc="1" locked="0" layoutInCell="1" allowOverlap="1" wp14:anchorId="79C76985" wp14:editId="2AEDBE51">
          <wp:simplePos x="0" y="0"/>
          <wp:positionH relativeFrom="column">
            <wp:posOffset>0</wp:posOffset>
          </wp:positionH>
          <wp:positionV relativeFrom="paragraph">
            <wp:posOffset>-121285</wp:posOffset>
          </wp:positionV>
          <wp:extent cx="6858000" cy="504865"/>
          <wp:effectExtent l="0" t="0" r="0" b="3175"/>
          <wp:wrapNone/>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pic:cNvPicPr/>
                </pic:nvPicPr>
                <pic:blipFill>
                  <a:blip r:embed="rId1">
                    <a:extLst>
                      <a:ext uri="{28A0092B-C50C-407E-A947-70E740481C1C}">
                        <a14:useLocalDpi xmlns:a14="http://schemas.microsoft.com/office/drawing/2010/main" val="0"/>
                      </a:ext>
                    </a:extLst>
                  </a:blip>
                  <a:stretch>
                    <a:fillRect/>
                  </a:stretch>
                </pic:blipFill>
                <pic:spPr>
                  <a:xfrm>
                    <a:off x="0" y="0"/>
                    <a:ext cx="6858000" cy="504865"/>
                  </a:xfrm>
                  <a:prstGeom prst="rect">
                    <a:avLst/>
                  </a:prstGeom>
                </pic:spPr>
              </pic:pic>
            </a:graphicData>
          </a:graphic>
          <wp14:sizeRelH relativeFrom="page">
            <wp14:pctWidth>0</wp14:pctWidth>
          </wp14:sizeRelH>
          <wp14:sizeRelV relativeFrom="page">
            <wp14:pctHeight>0</wp14:pctHeight>
          </wp14:sizeRelV>
        </wp:anchor>
      </w:drawing>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Style w:val="PageNumber"/>
      </w:rPr>
      <w:id w:val="799109555"/>
      <w:docPartObj>
        <w:docPartGallery w:val="Page Numbers (Bottom of Page)"/>
        <w:docPartUnique/>
      </w:docPartObj>
    </w:sdtPr>
    <w:sdtEndPr>
      <w:rPr>
        <w:rStyle w:val="PageNumber"/>
        <w:rFonts w:ascii="Arial Narrow" w:hAnsi="Arial Narrow"/>
        <w:b/>
        <w:bCs/>
        <w:color w:val="FFFFFF" w:themeColor="background1"/>
      </w:rPr>
    </w:sdtEndPr>
    <w:sdtContent>
      <w:p w14:paraId="0EA0A1A2" w14:textId="77777777" w:rsidR="002A18C2" w:rsidRPr="001F5E34" w:rsidRDefault="002A18C2" w:rsidP="003D56F3">
        <w:pPr>
          <w:pStyle w:val="Footer"/>
          <w:framePr w:w="1080" w:wrap="none" w:vAnchor="text" w:hAnchor="page" w:x="9606" w:y="102"/>
          <w:rPr>
            <w:rStyle w:val="PageNumber"/>
            <w:rFonts w:ascii="Arial Narrow" w:hAnsi="Arial Narrow"/>
            <w:b/>
            <w:bCs/>
            <w:color w:val="FFFFFF" w:themeColor="background1"/>
          </w:rPr>
        </w:pPr>
        <w:r w:rsidRPr="001F5E34">
          <w:rPr>
            <w:rStyle w:val="PageNumber"/>
            <w:rFonts w:ascii="Arial Narrow" w:hAnsi="Arial Narrow"/>
            <w:b/>
            <w:bCs/>
            <w:color w:val="FFFFFF" w:themeColor="background1"/>
          </w:rPr>
          <w:t>Page</w:t>
        </w:r>
        <w:r>
          <w:rPr>
            <w:rStyle w:val="PageNumber"/>
            <w:rFonts w:ascii="Arial Narrow" w:hAnsi="Arial Narrow"/>
            <w:b/>
            <w:bCs/>
            <w:color w:val="FFFFFF" w:themeColor="background1"/>
          </w:rPr>
          <w:t xml:space="preserve"> </w:t>
        </w:r>
        <w:r w:rsidRPr="001F5E34">
          <w:rPr>
            <w:rStyle w:val="PageNumber"/>
            <w:rFonts w:ascii="Arial Narrow" w:hAnsi="Arial Narrow"/>
            <w:b/>
            <w:bCs/>
            <w:color w:val="FFFFFF" w:themeColor="background1"/>
          </w:rPr>
          <w:t>|</w:t>
        </w:r>
        <w:r>
          <w:rPr>
            <w:rStyle w:val="PageNumber"/>
            <w:rFonts w:ascii="Arial Narrow" w:hAnsi="Arial Narrow"/>
            <w:b/>
            <w:bCs/>
            <w:color w:val="FFFFFF" w:themeColor="background1"/>
          </w:rPr>
          <w:t xml:space="preserve"> </w:t>
        </w:r>
        <w:r w:rsidRPr="001F5E34">
          <w:rPr>
            <w:rStyle w:val="PageNumber"/>
            <w:rFonts w:ascii="Arial Narrow" w:hAnsi="Arial Narrow"/>
            <w:b/>
            <w:bCs/>
            <w:color w:val="FFFFFF" w:themeColor="background1"/>
          </w:rPr>
          <w:fldChar w:fldCharType="begin"/>
        </w:r>
        <w:r w:rsidRPr="001F5E34">
          <w:rPr>
            <w:rStyle w:val="PageNumber"/>
            <w:rFonts w:ascii="Arial Narrow" w:hAnsi="Arial Narrow"/>
            <w:b/>
            <w:bCs/>
            <w:color w:val="FFFFFF" w:themeColor="background1"/>
          </w:rPr>
          <w:instrText xml:space="preserve"> PAGE </w:instrText>
        </w:r>
        <w:r w:rsidRPr="001F5E34">
          <w:rPr>
            <w:rStyle w:val="PageNumber"/>
            <w:rFonts w:ascii="Arial Narrow" w:hAnsi="Arial Narrow"/>
            <w:b/>
            <w:bCs/>
            <w:color w:val="FFFFFF" w:themeColor="background1"/>
          </w:rPr>
          <w:fldChar w:fldCharType="separate"/>
        </w:r>
        <w:r>
          <w:rPr>
            <w:rStyle w:val="PageNumber"/>
            <w:rFonts w:ascii="Arial Narrow" w:hAnsi="Arial Narrow"/>
            <w:b/>
            <w:bCs/>
            <w:color w:val="FFFFFF" w:themeColor="background1"/>
          </w:rPr>
          <w:t>2</w:t>
        </w:r>
        <w:r w:rsidRPr="001F5E34">
          <w:rPr>
            <w:rStyle w:val="PageNumber"/>
            <w:rFonts w:ascii="Arial Narrow" w:hAnsi="Arial Narrow"/>
            <w:b/>
            <w:bCs/>
            <w:color w:val="FFFFFF" w:themeColor="background1"/>
          </w:rPr>
          <w:fldChar w:fldCharType="end"/>
        </w:r>
      </w:p>
    </w:sdtContent>
  </w:sdt>
  <w:p w14:paraId="43657348" w14:textId="2A2932BD" w:rsidR="005D43EC" w:rsidRDefault="005D43EC">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B3EF625" w14:textId="77777777" w:rsidR="00911B97" w:rsidRDefault="00911B97" w:rsidP="005D43EC">
      <w:pPr>
        <w:spacing w:after="0" w:line="240" w:lineRule="auto"/>
      </w:pPr>
      <w:r>
        <w:separator/>
      </w:r>
    </w:p>
  </w:footnote>
  <w:footnote w:type="continuationSeparator" w:id="0">
    <w:p w14:paraId="2208BE6A" w14:textId="77777777" w:rsidR="00911B97" w:rsidRDefault="00911B97" w:rsidP="005D43EC">
      <w:pPr>
        <w:spacing w:after="0" w:line="240" w:lineRule="auto"/>
      </w:pPr>
      <w:r>
        <w:continuationSeparator/>
      </w:r>
    </w:p>
  </w:footnote>
  <w:footnote w:type="continuationNotice" w:id="1">
    <w:p w14:paraId="22ECB7AD" w14:textId="77777777" w:rsidR="00911B97" w:rsidRDefault="00911B97">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93C4DC" w14:textId="77777777" w:rsidR="005D43EC" w:rsidRDefault="00226C71">
    <w:pPr>
      <w:pStyle w:val="Header"/>
    </w:pPr>
    <w:r>
      <w:rPr>
        <w:noProof/>
      </w:rPr>
      <mc:AlternateContent>
        <mc:Choice Requires="wps">
          <w:drawing>
            <wp:anchor distT="45720" distB="45720" distL="114300" distR="114300" simplePos="0" relativeHeight="251662336" behindDoc="0" locked="0" layoutInCell="1" allowOverlap="1" wp14:anchorId="0485454C" wp14:editId="07C0185B">
              <wp:simplePos x="0" y="0"/>
              <wp:positionH relativeFrom="column">
                <wp:posOffset>861060</wp:posOffset>
              </wp:positionH>
              <wp:positionV relativeFrom="paragraph">
                <wp:posOffset>205740</wp:posOffset>
              </wp:positionV>
              <wp:extent cx="4785360" cy="309880"/>
              <wp:effectExtent l="0" t="0" r="0" b="0"/>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785360" cy="309880"/>
                      </a:xfrm>
                      <a:prstGeom prst="rect">
                        <a:avLst/>
                      </a:prstGeom>
                      <a:solidFill>
                        <a:srgbClr val="FFFFFF"/>
                      </a:solidFill>
                      <a:ln w="9525">
                        <a:noFill/>
                        <a:miter lim="800000"/>
                        <a:headEnd/>
                        <a:tailEnd/>
                      </a:ln>
                    </wps:spPr>
                    <wps:txbx>
                      <w:txbxContent>
                        <w:p w14:paraId="5F8BBA6B" w14:textId="77777777" w:rsidR="00384676" w:rsidRPr="00E53318" w:rsidRDefault="00384676" w:rsidP="00E8648A">
                          <w:pPr>
                            <w:spacing w:after="0"/>
                            <w:rPr>
                              <w:rFonts w:ascii="Arial" w:hAnsi="Arial" w:cs="Arial"/>
                              <w:b/>
                              <w:bCs/>
                              <w:color w:val="222D54"/>
                            </w:rPr>
                          </w:pPr>
                          <w:r w:rsidRPr="00E53318">
                            <w:rPr>
                              <w:rFonts w:ascii="Arial" w:hAnsi="Arial" w:cs="Arial"/>
                              <w:b/>
                              <w:bCs/>
                              <w:color w:val="222D54"/>
                            </w:rPr>
                            <w:t>Community Disaster Plan – [Insert Community Name]</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xmlns:w16sdtfl="http://schemas.microsoft.com/office/word/2024/wordml/sdtformatlock" xmlns:w16du="http://schemas.microsoft.com/office/word/2023/wordml/word16du">
          <w:pict>
            <v:shapetype w14:anchorId="0485454C" id="_x0000_t202" coordsize="21600,21600" o:spt="202" path="m,l,21600r21600,l21600,xe">
              <v:stroke joinstyle="miter"/>
              <v:path gradientshapeok="t" o:connecttype="rect"/>
            </v:shapetype>
            <v:shape id="Text Box 2" o:spid="_x0000_s1028" type="#_x0000_t202" style="position:absolute;margin-left:67.8pt;margin-top:16.2pt;width:376.8pt;height:24.4pt;z-index:251662336;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WINaDQIAAPYDAAAOAAAAZHJzL2Uyb0RvYy54bWysU9tu2zAMfR+wfxD0vthJkzYx4hRdugwD&#10;ugvQ7QNkWY6FyaJGKbG7rx8lp2nQvQ3Tg0CK1BF5eLS+HTrDjgq9Blvy6STnTFkJtbb7kv/4vnu3&#10;5MwHYWthwKqSPynPbzdv36x7V6gZtGBqhYxArC96V/I2BFdkmZet6oSfgFOWgg1gJwK5uM9qFD2h&#10;dyab5fl11gPWDkEq7+n0fgzyTcJvGiXD16bxKjBTcqotpB3TXsU926xFsUfhWi1PZYh/qKIT2tKj&#10;Z6h7EQQ7oP4LqtMSwUMTJhK6DJpGS5V6oG6m+atuHlvhVOqFyPHuTJP/f7Dyy/HRfUMWhvcw0ABT&#10;E949gPzpmYVtK+xe3SFC3ypR08PTSFnWO1+crkaqfeEjSNV/hpqGLA4BEtDQYBdZoT4ZodMAns6k&#10;qyEwSYfzm+Xi6ppCkmJX+Wq5TFPJRPF826EPHxV0LBolRxpqQhfHBx9iNaJ4TomPeTC63mljkoP7&#10;amuQHQUJYJdWauBVmrGsL/lqMVskZAvxftJGpwMJ1Oiu5Ms8rlEykY0Ptk4pQWgz2lSJsSd6IiMj&#10;N2GoBkqMNFVQPxFRCKMQ6eOQ0QL+5qwnEZbc/zoIVJyZT5bIXk3n86ja5MwXNzNy8DJSXUaElQRV&#10;8sDZaG5DUnriwd3RUHY68fVSyalWElei8fQRonov/ZT18l03fwAAAP//AwBQSwMEFAAGAAgAAAAh&#10;AMpFbZ/eAAAACQEAAA8AAABkcnMvZG93bnJldi54bWxMj8tOwzAQRfdI/IM1SOyo05RWIcSpKio2&#10;LJAoSLB040kc4ZdsNw1/z7Ciu7maoztnmu1sDZswptE7ActFAQxd59XoBgEf7893FbCUpVPSeIcC&#10;fjDBtr2+amSt/Nm94XTIA6MSl2opQOccas5Tp9HKtPABHe16H63MFOPAVZRnKreGl0Wx4VaOji5o&#10;GfBJY/d9OFkBn1aPah9fv3plpv1Lv1uHOQYhbm/m3SOwjHP+h+FPn9ShJaejPzmVmKG8Wm8IFbAq&#10;74ERUFUPJbAjDcsSeNvwyw/aXwAAAP//AwBQSwECLQAUAAYACAAAACEAtoM4kv4AAADhAQAAEwAA&#10;AAAAAAAAAAAAAAAAAAAAW0NvbnRlbnRfVHlwZXNdLnhtbFBLAQItABQABgAIAAAAIQA4/SH/1gAA&#10;AJQBAAALAAAAAAAAAAAAAAAAAC8BAABfcmVscy8ucmVsc1BLAQItABQABgAIAAAAIQC6WINaDQIA&#10;APYDAAAOAAAAAAAAAAAAAAAAAC4CAABkcnMvZTJvRG9jLnhtbFBLAQItABQABgAIAAAAIQDKRW2f&#10;3gAAAAkBAAAPAAAAAAAAAAAAAAAAAGcEAABkcnMvZG93bnJldi54bWxQSwUGAAAAAAQABADzAAAA&#10;cgUAAAAA&#10;" stroked="f">
              <v:textbox style="mso-fit-shape-to-text:t">
                <w:txbxContent>
                  <w:p w14:paraId="5F8BBA6B" w14:textId="77777777" w:rsidR="00384676" w:rsidRPr="00E53318" w:rsidRDefault="00384676" w:rsidP="00E8648A">
                    <w:pPr>
                      <w:spacing w:after="0"/>
                      <w:rPr>
                        <w:rFonts w:ascii="Arial" w:hAnsi="Arial" w:cs="Arial"/>
                        <w:b/>
                        <w:bCs/>
                        <w:color w:val="222D54"/>
                      </w:rPr>
                    </w:pPr>
                    <w:r w:rsidRPr="00E53318">
                      <w:rPr>
                        <w:rFonts w:ascii="Arial" w:hAnsi="Arial" w:cs="Arial"/>
                        <w:b/>
                        <w:bCs/>
                        <w:color w:val="222D54"/>
                      </w:rPr>
                      <w:t>Community Disaster Plan – [Insert Community Name]</w:t>
                    </w:r>
                  </w:p>
                </w:txbxContent>
              </v:textbox>
              <w10:wrap type="square"/>
            </v:shape>
          </w:pict>
        </mc:Fallback>
      </mc:AlternateContent>
    </w:r>
    <w:r w:rsidR="005D43EC">
      <w:rPr>
        <w:noProof/>
      </w:rPr>
      <w:drawing>
        <wp:inline distT="0" distB="0" distL="0" distR="0" wp14:anchorId="6F7300D2" wp14:editId="29F3671C">
          <wp:extent cx="731520" cy="642970"/>
          <wp:effectExtent l="0" t="0" r="5080" b="5080"/>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1">
                    <a:extLst>
                      <a:ext uri="{28A0092B-C50C-407E-A947-70E740481C1C}">
                        <a14:useLocalDpi xmlns:a14="http://schemas.microsoft.com/office/drawing/2010/main" val="0"/>
                      </a:ext>
                    </a:extLst>
                  </a:blip>
                  <a:srcRect l="1299" r="70987"/>
                  <a:stretch/>
                </pic:blipFill>
                <pic:spPr bwMode="auto">
                  <a:xfrm>
                    <a:off x="0" y="0"/>
                    <a:ext cx="731520" cy="642970"/>
                  </a:xfrm>
                  <a:prstGeom prst="rect">
                    <a:avLst/>
                  </a:prstGeom>
                  <a:noFill/>
                  <a:ln>
                    <a:noFill/>
                  </a:ln>
                  <a:extLst>
                    <a:ext uri="{53640926-AAD7-44D8-BBD7-CCE9431645EC}">
                      <a14:shadowObscured xmlns:a14="http://schemas.microsoft.com/office/drawing/2010/main"/>
                    </a:ext>
                  </a:extLst>
                </pic:spPr>
              </pic:pic>
            </a:graphicData>
          </a:graphic>
        </wp:inline>
      </w:drawing>
    </w:r>
  </w:p>
  <w:p w14:paraId="0EF3EEB0" w14:textId="77777777" w:rsidR="005D43EC" w:rsidRDefault="005D43EC">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F2461C" w14:textId="6AE339B1" w:rsidR="005D43EC" w:rsidRDefault="005D43EC" w:rsidP="00E53318">
    <w:pPr>
      <w:pStyle w:val="Header"/>
      <w:ind w:right="360"/>
    </w:pPr>
  </w:p>
  <w:p w14:paraId="3D788ADF" w14:textId="77777777" w:rsidR="005D43EC" w:rsidRPr="005D43EC" w:rsidRDefault="005D43EC" w:rsidP="005D43EC">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29A0F38"/>
    <w:multiLevelType w:val="hybridMultilevel"/>
    <w:tmpl w:val="F7A05A7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 w15:restartNumberingAfterBreak="0">
    <w:nsid w:val="3148563F"/>
    <w:multiLevelType w:val="hybridMultilevel"/>
    <w:tmpl w:val="1106540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5A314852"/>
    <w:multiLevelType w:val="hybridMultilevel"/>
    <w:tmpl w:val="34088D36"/>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5B9772A4"/>
    <w:multiLevelType w:val="hybridMultilevel"/>
    <w:tmpl w:val="F6966B0E"/>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6A07585B"/>
    <w:multiLevelType w:val="hybridMultilevel"/>
    <w:tmpl w:val="21B0A954"/>
    <w:lvl w:ilvl="0" w:tplc="A33CE136">
      <w:start w:val="1"/>
      <w:numFmt w:val="bullet"/>
      <w:lvlText w:val=""/>
      <w:lvlJc w:val="left"/>
      <w:pPr>
        <w:ind w:left="720" w:hanging="360"/>
      </w:pPr>
      <w:rPr>
        <w:rFonts w:ascii="Symbol" w:hAnsi="Symbol" w:hint="default"/>
        <w:color w:val="auto"/>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6F64190B"/>
    <w:multiLevelType w:val="hybridMultilevel"/>
    <w:tmpl w:val="E37C989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1420904847">
    <w:abstractNumId w:val="3"/>
  </w:num>
  <w:num w:numId="2" w16cid:durableId="677000424">
    <w:abstractNumId w:val="5"/>
  </w:num>
  <w:num w:numId="3" w16cid:durableId="223611739">
    <w:abstractNumId w:val="2"/>
  </w:num>
  <w:num w:numId="4" w16cid:durableId="186254742">
    <w:abstractNumId w:val="4"/>
  </w:num>
  <w:num w:numId="5" w16cid:durableId="250286797">
    <w:abstractNumId w:val="0"/>
  </w:num>
  <w:num w:numId="6" w16cid:durableId="1878854220">
    <w:abstractNumId w:val="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83"/>
  <w:proofState w:spelling="clean" w:grammar="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D43EC"/>
    <w:rsid w:val="00016CCE"/>
    <w:rsid w:val="000327B2"/>
    <w:rsid w:val="00092615"/>
    <w:rsid w:val="0009274C"/>
    <w:rsid w:val="00096D56"/>
    <w:rsid w:val="000B7475"/>
    <w:rsid w:val="000E2882"/>
    <w:rsid w:val="00102E32"/>
    <w:rsid w:val="00123A11"/>
    <w:rsid w:val="00142874"/>
    <w:rsid w:val="0015021E"/>
    <w:rsid w:val="0016463E"/>
    <w:rsid w:val="0016635E"/>
    <w:rsid w:val="001838F3"/>
    <w:rsid w:val="001A1C90"/>
    <w:rsid w:val="001A3BFC"/>
    <w:rsid w:val="001E3499"/>
    <w:rsid w:val="001F5E34"/>
    <w:rsid w:val="002167FA"/>
    <w:rsid w:val="00226C71"/>
    <w:rsid w:val="0025111E"/>
    <w:rsid w:val="002813AA"/>
    <w:rsid w:val="00294170"/>
    <w:rsid w:val="002A08CE"/>
    <w:rsid w:val="002A18C2"/>
    <w:rsid w:val="002C0B97"/>
    <w:rsid w:val="002D4CB3"/>
    <w:rsid w:val="002E020B"/>
    <w:rsid w:val="003011C2"/>
    <w:rsid w:val="00317B7B"/>
    <w:rsid w:val="0032712C"/>
    <w:rsid w:val="00341BDE"/>
    <w:rsid w:val="00355814"/>
    <w:rsid w:val="00357EAC"/>
    <w:rsid w:val="00366C1B"/>
    <w:rsid w:val="003774A3"/>
    <w:rsid w:val="00384676"/>
    <w:rsid w:val="003D56F3"/>
    <w:rsid w:val="003E1B9B"/>
    <w:rsid w:val="003F2BCB"/>
    <w:rsid w:val="0042552D"/>
    <w:rsid w:val="004273A4"/>
    <w:rsid w:val="00430D77"/>
    <w:rsid w:val="00445D8F"/>
    <w:rsid w:val="00465C79"/>
    <w:rsid w:val="004B38B3"/>
    <w:rsid w:val="004C5A9A"/>
    <w:rsid w:val="004E4F51"/>
    <w:rsid w:val="00506D7E"/>
    <w:rsid w:val="00527798"/>
    <w:rsid w:val="00532901"/>
    <w:rsid w:val="0056576F"/>
    <w:rsid w:val="00571502"/>
    <w:rsid w:val="0059609D"/>
    <w:rsid w:val="005A76BC"/>
    <w:rsid w:val="005B0F22"/>
    <w:rsid w:val="005B37C2"/>
    <w:rsid w:val="005D43EC"/>
    <w:rsid w:val="005E4EDE"/>
    <w:rsid w:val="00631DAB"/>
    <w:rsid w:val="00652874"/>
    <w:rsid w:val="00662BDD"/>
    <w:rsid w:val="006774B3"/>
    <w:rsid w:val="0067778B"/>
    <w:rsid w:val="00680D5A"/>
    <w:rsid w:val="00684006"/>
    <w:rsid w:val="006A0054"/>
    <w:rsid w:val="006A012B"/>
    <w:rsid w:val="006A6B1A"/>
    <w:rsid w:val="006B495D"/>
    <w:rsid w:val="006C7580"/>
    <w:rsid w:val="00787437"/>
    <w:rsid w:val="007B7167"/>
    <w:rsid w:val="007D0E52"/>
    <w:rsid w:val="00814372"/>
    <w:rsid w:val="00866D15"/>
    <w:rsid w:val="0089234D"/>
    <w:rsid w:val="008A0934"/>
    <w:rsid w:val="008E0C88"/>
    <w:rsid w:val="008F5945"/>
    <w:rsid w:val="008F5BD7"/>
    <w:rsid w:val="00906A93"/>
    <w:rsid w:val="00911B97"/>
    <w:rsid w:val="009229A6"/>
    <w:rsid w:val="00936736"/>
    <w:rsid w:val="009379E1"/>
    <w:rsid w:val="00955102"/>
    <w:rsid w:val="00960096"/>
    <w:rsid w:val="00971D82"/>
    <w:rsid w:val="009E2A26"/>
    <w:rsid w:val="00A24FE4"/>
    <w:rsid w:val="00A43359"/>
    <w:rsid w:val="00A55C5C"/>
    <w:rsid w:val="00A57AE8"/>
    <w:rsid w:val="00A63A5E"/>
    <w:rsid w:val="00AF6B67"/>
    <w:rsid w:val="00B15EA6"/>
    <w:rsid w:val="00B1627B"/>
    <w:rsid w:val="00B37FEA"/>
    <w:rsid w:val="00B65F17"/>
    <w:rsid w:val="00B93AA2"/>
    <w:rsid w:val="00BB6166"/>
    <w:rsid w:val="00BE15B7"/>
    <w:rsid w:val="00BE7DFF"/>
    <w:rsid w:val="00BF52FA"/>
    <w:rsid w:val="00C06EB6"/>
    <w:rsid w:val="00C0722D"/>
    <w:rsid w:val="00C10362"/>
    <w:rsid w:val="00C21CD5"/>
    <w:rsid w:val="00C635CC"/>
    <w:rsid w:val="00CA6214"/>
    <w:rsid w:val="00CB5937"/>
    <w:rsid w:val="00CE289C"/>
    <w:rsid w:val="00CE3587"/>
    <w:rsid w:val="00D076FB"/>
    <w:rsid w:val="00D20179"/>
    <w:rsid w:val="00D240B6"/>
    <w:rsid w:val="00D2571E"/>
    <w:rsid w:val="00DA01A4"/>
    <w:rsid w:val="00DB4C2F"/>
    <w:rsid w:val="00DC75B2"/>
    <w:rsid w:val="00DE25B3"/>
    <w:rsid w:val="00E00864"/>
    <w:rsid w:val="00E41154"/>
    <w:rsid w:val="00E42714"/>
    <w:rsid w:val="00E4717E"/>
    <w:rsid w:val="00E53318"/>
    <w:rsid w:val="00E60457"/>
    <w:rsid w:val="00E7667B"/>
    <w:rsid w:val="00E8648A"/>
    <w:rsid w:val="00E9743D"/>
    <w:rsid w:val="00EA6DD7"/>
    <w:rsid w:val="00EB2838"/>
    <w:rsid w:val="00EF6B89"/>
    <w:rsid w:val="00F07FB3"/>
    <w:rsid w:val="00F21896"/>
    <w:rsid w:val="00F33F69"/>
    <w:rsid w:val="00F3581C"/>
    <w:rsid w:val="00F419C3"/>
    <w:rsid w:val="00FE1B96"/>
    <w:rsid w:val="0546BF57"/>
    <w:rsid w:val="19148BFD"/>
    <w:rsid w:val="23ECBE60"/>
    <w:rsid w:val="3FC33F0B"/>
    <w:rsid w:val="57AFA5B9"/>
    <w:rsid w:val="6428D360"/>
    <w:rsid w:val="64FF9D7F"/>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70AE5D4A"/>
  <w15:chartTrackingRefBased/>
  <w15:docId w15:val="{B3000F73-3098-4AE1-931A-55CC902A48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2">
    <w:name w:val="heading 2"/>
    <w:basedOn w:val="Normal"/>
    <w:next w:val="Normal"/>
    <w:link w:val="Heading2Char"/>
    <w:uiPriority w:val="9"/>
    <w:unhideWhenUsed/>
    <w:qFormat/>
    <w:rsid w:val="008A0934"/>
    <w:pPr>
      <w:keepNext/>
      <w:keepLines/>
      <w:spacing w:before="200" w:after="0" w:line="276" w:lineRule="auto"/>
      <w:outlineLvl w:val="1"/>
    </w:pPr>
    <w:rPr>
      <w:rFonts w:asciiTheme="majorHAnsi" w:eastAsiaTheme="majorEastAsia" w:hAnsiTheme="majorHAnsi" w:cstheme="majorBidi"/>
      <w:b/>
      <w:bCs/>
      <w:color w:val="203469" w:themeColor="accent1"/>
      <w:sz w:val="26"/>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5D43EC"/>
    <w:pPr>
      <w:tabs>
        <w:tab w:val="center" w:pos="4680"/>
        <w:tab w:val="right" w:pos="9360"/>
      </w:tabs>
      <w:spacing w:after="0" w:line="240" w:lineRule="auto"/>
    </w:pPr>
  </w:style>
  <w:style w:type="character" w:customStyle="1" w:styleId="HeaderChar">
    <w:name w:val="Header Char"/>
    <w:basedOn w:val="DefaultParagraphFont"/>
    <w:link w:val="Header"/>
    <w:uiPriority w:val="99"/>
    <w:rsid w:val="005D43EC"/>
  </w:style>
  <w:style w:type="paragraph" w:styleId="Footer">
    <w:name w:val="footer"/>
    <w:basedOn w:val="Normal"/>
    <w:link w:val="FooterChar"/>
    <w:uiPriority w:val="99"/>
    <w:unhideWhenUsed/>
    <w:rsid w:val="005D43EC"/>
    <w:pPr>
      <w:tabs>
        <w:tab w:val="center" w:pos="4680"/>
        <w:tab w:val="right" w:pos="9360"/>
      </w:tabs>
      <w:spacing w:after="0" w:line="240" w:lineRule="auto"/>
    </w:pPr>
  </w:style>
  <w:style w:type="character" w:customStyle="1" w:styleId="FooterChar">
    <w:name w:val="Footer Char"/>
    <w:basedOn w:val="DefaultParagraphFont"/>
    <w:link w:val="Footer"/>
    <w:uiPriority w:val="99"/>
    <w:rsid w:val="005D43EC"/>
  </w:style>
  <w:style w:type="character" w:styleId="Hyperlink">
    <w:name w:val="Hyperlink"/>
    <w:basedOn w:val="DefaultParagraphFont"/>
    <w:uiPriority w:val="99"/>
    <w:unhideWhenUsed/>
    <w:rsid w:val="001F5E34"/>
    <w:rPr>
      <w:color w:val="0563C1" w:themeColor="hyperlink"/>
      <w:u w:val="single"/>
    </w:rPr>
  </w:style>
  <w:style w:type="character" w:styleId="PageNumber">
    <w:name w:val="page number"/>
    <w:basedOn w:val="DefaultParagraphFont"/>
    <w:uiPriority w:val="99"/>
    <w:semiHidden/>
    <w:unhideWhenUsed/>
    <w:rsid w:val="001F5E34"/>
  </w:style>
  <w:style w:type="paragraph" w:styleId="NormalWeb">
    <w:name w:val="Normal (Web)"/>
    <w:basedOn w:val="Normal"/>
    <w:uiPriority w:val="99"/>
    <w:semiHidden/>
    <w:unhideWhenUsed/>
    <w:rsid w:val="00662BDD"/>
    <w:pPr>
      <w:spacing w:before="100" w:beforeAutospacing="1" w:after="100" w:afterAutospacing="1" w:line="240" w:lineRule="auto"/>
    </w:pPr>
    <w:rPr>
      <w:rFonts w:ascii="Times New Roman" w:eastAsia="Times New Roman" w:hAnsi="Times New Roman" w:cs="Times New Roman"/>
      <w:sz w:val="24"/>
      <w:szCs w:val="24"/>
    </w:rPr>
  </w:style>
  <w:style w:type="paragraph" w:styleId="ListParagraph">
    <w:name w:val="List Paragraph"/>
    <w:basedOn w:val="Normal"/>
    <w:uiPriority w:val="34"/>
    <w:qFormat/>
    <w:rsid w:val="007B7167"/>
    <w:pPr>
      <w:ind w:left="720"/>
      <w:contextualSpacing/>
    </w:pPr>
    <w:rPr>
      <w:kern w:val="2"/>
      <w14:ligatures w14:val="standardContextual"/>
    </w:rPr>
  </w:style>
  <w:style w:type="character" w:styleId="UnresolvedMention">
    <w:name w:val="Unresolved Mention"/>
    <w:basedOn w:val="DefaultParagraphFont"/>
    <w:uiPriority w:val="99"/>
    <w:semiHidden/>
    <w:unhideWhenUsed/>
    <w:rsid w:val="0025111E"/>
    <w:rPr>
      <w:color w:val="605E5C"/>
      <w:shd w:val="clear" w:color="auto" w:fill="E1DFDD"/>
    </w:rPr>
  </w:style>
  <w:style w:type="character" w:customStyle="1" w:styleId="Heading2Char">
    <w:name w:val="Heading 2 Char"/>
    <w:basedOn w:val="DefaultParagraphFont"/>
    <w:link w:val="Heading2"/>
    <w:uiPriority w:val="9"/>
    <w:rsid w:val="008A0934"/>
    <w:rPr>
      <w:rFonts w:asciiTheme="majorHAnsi" w:eastAsiaTheme="majorEastAsia" w:hAnsiTheme="majorHAnsi" w:cstheme="majorBidi"/>
      <w:b/>
      <w:bCs/>
      <w:color w:val="203469" w:themeColor="accent1"/>
      <w:sz w:val="26"/>
      <w:szCs w:val="26"/>
    </w:rPr>
  </w:style>
  <w:style w:type="table" w:styleId="GridTable4-Accent2">
    <w:name w:val="Grid Table 4 Accent 2"/>
    <w:basedOn w:val="TableNormal"/>
    <w:uiPriority w:val="49"/>
    <w:rsid w:val="008A0934"/>
    <w:pPr>
      <w:spacing w:after="0" w:line="240" w:lineRule="auto"/>
    </w:pPr>
    <w:rPr>
      <w:rFonts w:ascii="Arial" w:eastAsiaTheme="minorEastAsia" w:hAnsi="Arial"/>
      <w:sz w:val="24"/>
    </w:rPr>
    <w:tblPr>
      <w:tblStyleRowBandSize w:val="1"/>
      <w:tblStyleColBandSize w:val="1"/>
      <w:tblBorders>
        <w:top w:val="single" w:sz="4" w:space="0" w:color="C8DCED" w:themeColor="accent2" w:themeTint="99"/>
        <w:left w:val="single" w:sz="4" w:space="0" w:color="C8DCED" w:themeColor="accent2" w:themeTint="99"/>
        <w:bottom w:val="single" w:sz="4" w:space="0" w:color="C8DCED" w:themeColor="accent2" w:themeTint="99"/>
        <w:right w:val="single" w:sz="4" w:space="0" w:color="C8DCED" w:themeColor="accent2" w:themeTint="99"/>
        <w:insideH w:val="single" w:sz="4" w:space="0" w:color="C8DCED" w:themeColor="accent2" w:themeTint="99"/>
        <w:insideV w:val="single" w:sz="4" w:space="0" w:color="C8DCED" w:themeColor="accent2" w:themeTint="99"/>
      </w:tblBorders>
    </w:tblPr>
    <w:tblStylePr w:type="firstRow">
      <w:rPr>
        <w:b/>
        <w:bCs/>
        <w:color w:val="FFFFFF" w:themeColor="background1"/>
      </w:rPr>
      <w:tblPr/>
      <w:tcPr>
        <w:tcBorders>
          <w:top w:val="single" w:sz="4" w:space="0" w:color="A4C6E2" w:themeColor="accent2"/>
          <w:left w:val="single" w:sz="4" w:space="0" w:color="A4C6E2" w:themeColor="accent2"/>
          <w:bottom w:val="single" w:sz="4" w:space="0" w:color="A4C6E2" w:themeColor="accent2"/>
          <w:right w:val="single" w:sz="4" w:space="0" w:color="A4C6E2" w:themeColor="accent2"/>
          <w:insideH w:val="nil"/>
          <w:insideV w:val="nil"/>
        </w:tcBorders>
        <w:shd w:val="clear" w:color="auto" w:fill="A4C6E2" w:themeFill="accent2"/>
      </w:tcPr>
    </w:tblStylePr>
    <w:tblStylePr w:type="lastRow">
      <w:rPr>
        <w:b/>
        <w:bCs/>
      </w:rPr>
      <w:tblPr/>
      <w:tcPr>
        <w:tcBorders>
          <w:top w:val="double" w:sz="4" w:space="0" w:color="A4C6E2" w:themeColor="accent2"/>
        </w:tcBorders>
      </w:tcPr>
    </w:tblStylePr>
    <w:tblStylePr w:type="firstCol">
      <w:rPr>
        <w:b/>
        <w:bCs/>
      </w:rPr>
    </w:tblStylePr>
    <w:tblStylePr w:type="lastCol">
      <w:rPr>
        <w:b/>
        <w:bCs/>
      </w:rPr>
    </w:tblStylePr>
    <w:tblStylePr w:type="band1Vert">
      <w:tblPr/>
      <w:tcPr>
        <w:shd w:val="clear" w:color="auto" w:fill="ECF3F9" w:themeFill="accent2" w:themeFillTint="33"/>
      </w:tcPr>
    </w:tblStylePr>
    <w:tblStylePr w:type="band1Horz">
      <w:tblPr/>
      <w:tcPr>
        <w:shd w:val="clear" w:color="auto" w:fill="ECF3F9" w:themeFill="accent2" w:themeFillTint="33"/>
      </w:tcPr>
    </w:tblStylePr>
  </w:style>
  <w:style w:type="paragraph" w:styleId="Revision">
    <w:name w:val="Revision"/>
    <w:hidden/>
    <w:uiPriority w:val="99"/>
    <w:semiHidden/>
    <w:rsid w:val="00384676"/>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08787741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1.xml"/><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settings" Target="settings.xml"/><Relationship Id="rId12" Type="http://schemas.openxmlformats.org/officeDocument/2006/relationships/image" Target="media/image2.emf"/><Relationship Id="rId17"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eg"/><Relationship Id="rId5" Type="http://schemas.openxmlformats.org/officeDocument/2006/relationships/numbering" Target="numbering.xml"/><Relationship Id="rId15" Type="http://schemas.openxmlformats.org/officeDocument/2006/relationships/footer" Target="footer2.xml"/><Relationship Id="rId10" Type="http://schemas.openxmlformats.org/officeDocument/2006/relationships/endnotes" Target="endnotes.xml"/><Relationship Id="rId19"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s>
</file>

<file path=word/_rels/footer2.xml.rels><?xml version="1.0" encoding="UTF-8" standalone="yes"?>
<Relationships xmlns="http://schemas.openxmlformats.org/package/2006/relationships"><Relationship Id="rId1" Type="http://schemas.openxmlformats.org/officeDocument/2006/relationships/image" Target="media/image4.png"/></Relationships>
</file>

<file path=word/_rels/header1.xml.rels><?xml version="1.0" encoding="UTF-8" standalone="yes"?>
<Relationships xmlns="http://schemas.openxmlformats.org/package/2006/relationships"><Relationship Id="rId1" Type="http://schemas.openxmlformats.org/officeDocument/2006/relationships/image" Target="media/image3.png"/></Relationships>
</file>

<file path=word/theme/theme1.xml><?xml version="1.0" encoding="utf-8"?>
<a:theme xmlns:a="http://schemas.openxmlformats.org/drawingml/2006/main" name="Office Theme">
  <a:themeElements>
    <a:clrScheme name="Sentry Brand">
      <a:dk1>
        <a:sysClr val="windowText" lastClr="000000"/>
      </a:dk1>
      <a:lt1>
        <a:sysClr val="window" lastClr="FFFFFF"/>
      </a:lt1>
      <a:dk2>
        <a:srgbClr val="44546A"/>
      </a:dk2>
      <a:lt2>
        <a:srgbClr val="E7E6E6"/>
      </a:lt2>
      <a:accent1>
        <a:srgbClr val="203469"/>
      </a:accent1>
      <a:accent2>
        <a:srgbClr val="A4C6E2"/>
      </a:accent2>
      <a:accent3>
        <a:srgbClr val="52A2A6"/>
      </a:accent3>
      <a:accent4>
        <a:srgbClr val="FFC857"/>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f6c8ed46-133e-4b1c-a398-4733a4ef9157">
      <Terms xmlns="http://schemas.microsoft.com/office/infopath/2007/PartnerControls"/>
    </lcf76f155ced4ddcb4097134ff3c332f>
    <SharedWithUsers xmlns="4ee6d607-432a-4d89-aa59-be56a3eff32d">
      <UserInfo>
        <DisplayName/>
        <AccountId xsi:nil="true"/>
        <AccountType/>
      </UserInfo>
    </SharedWithUsers>
    <TaxCatchAll xmlns="4ee6d607-432a-4d89-aa59-be56a3eff32d" xsi:nil="true"/>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Document" ma:contentTypeID="0x01010073E1ADF0C0D4804FA9D05C908CD94A1B" ma:contentTypeVersion="19" ma:contentTypeDescription="Create a new document." ma:contentTypeScope="" ma:versionID="b8caa6bdec9d61b614d313278cca5823">
  <xsd:schema xmlns:xsd="http://www.w3.org/2001/XMLSchema" xmlns:xs="http://www.w3.org/2001/XMLSchema" xmlns:p="http://schemas.microsoft.com/office/2006/metadata/properties" xmlns:ns2="4ee6d607-432a-4d89-aa59-be56a3eff32d" xmlns:ns3="e21866c2-171c-49b3-ae0b-2574ee83cb1a" xmlns:ns4="725f5977-8481-4c0b-91cc-b587008366c2" xmlns:ns5="f6c8ed46-133e-4b1c-a398-4733a4ef9157" targetNamespace="http://schemas.microsoft.com/office/2006/metadata/properties" ma:root="true" ma:fieldsID="90f4928aa13cd0a36a689e743f9f60d5" ns2:_="" ns3:_="" ns4:_="" ns5:_="">
    <xsd:import namespace="4ee6d607-432a-4d89-aa59-be56a3eff32d"/>
    <xsd:import namespace="e21866c2-171c-49b3-ae0b-2574ee83cb1a"/>
    <xsd:import namespace="725f5977-8481-4c0b-91cc-b587008366c2"/>
    <xsd:import namespace="f6c8ed46-133e-4b1c-a398-4733a4ef9157"/>
    <xsd:element name="properties">
      <xsd:complexType>
        <xsd:sequence>
          <xsd:element name="documentManagement">
            <xsd:complexType>
              <xsd:all>
                <xsd:element ref="ns2:SharedWithUsers" minOccurs="0"/>
                <xsd:element ref="ns3:SharedWithDetails" minOccurs="0"/>
                <xsd:element ref="ns4:MediaServiceMetadata" minOccurs="0"/>
                <xsd:element ref="ns4:MediaServiceFastMetadata" minOccurs="0"/>
                <xsd:element ref="ns4:MediaServiceDateTaken" minOccurs="0"/>
                <xsd:element ref="ns5:MediaServiceAutoKeyPoints" minOccurs="0"/>
                <xsd:element ref="ns5:MediaServiceKeyPoints" minOccurs="0"/>
                <xsd:element ref="ns5:MediaServiceAutoTags" minOccurs="0"/>
                <xsd:element ref="ns5:MediaServiceGenerationTime" minOccurs="0"/>
                <xsd:element ref="ns5:MediaServiceEventHashCode" minOccurs="0"/>
                <xsd:element ref="ns5:MediaLengthInSeconds" minOccurs="0"/>
                <xsd:element ref="ns5:MediaServiceOCR" minOccurs="0"/>
                <xsd:element ref="ns5:MediaServiceLocation" minOccurs="0"/>
                <xsd:element ref="ns5:lcf76f155ced4ddcb4097134ff3c332f" minOccurs="0"/>
                <xsd:element ref="ns2:TaxCatchAll" minOccurs="0"/>
                <xsd:element ref="ns5:MediaServiceObjectDetectorVersions" minOccurs="0"/>
                <xsd:element ref="ns5:MediaServiceSearchProperties" minOccurs="0"/>
                <xsd:element ref="ns5: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e6d607-432a-4d89-aa59-be56a3eff32d"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TaxCatchAll" ma:index="23" nillable="true" ma:displayName="Taxonomy Catch All Column" ma:hidden="true" ma:list="{de1bc16d-206a-4078-84dc-a66c7deadb7f}" ma:internalName="TaxCatchAll" ma:showField="CatchAllData" ma:web="4ee6d607-432a-4d89-aa59-be56a3eff32d">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e21866c2-171c-49b3-ae0b-2574ee83cb1a" elementFormDefault="qualified">
    <xsd:import namespace="http://schemas.microsoft.com/office/2006/documentManagement/types"/>
    <xsd:import namespace="http://schemas.microsoft.com/office/infopath/2007/PartnerControls"/>
    <xsd:element name="SharedWithDetails" ma:index="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25f5977-8481-4c0b-91cc-b587008366c2"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DateTaken" ma:index="12"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6c8ed46-133e-4b1c-a398-4733a4ef9157" elementFormDefault="qualified">
    <xsd:import namespace="http://schemas.microsoft.com/office/2006/documentManagement/types"/>
    <xsd:import namespace="http://schemas.microsoft.com/office/infopath/2007/PartnerControls"/>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Length (seconds)" ma:internalName="MediaLengthInSeconds" ma:readOnly="true">
      <xsd:simpleType>
        <xsd:restriction base="dms:Unknown"/>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cd7a568b-d02c-43de-8342-e10f0ad756f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B461742-28C6-454F-9E8C-53190260D295}">
  <ds:schemaRefs>
    <ds:schemaRef ds:uri="http://schemas.microsoft.com/sharepoint/v3/contenttype/forms"/>
  </ds:schemaRefs>
</ds:datastoreItem>
</file>

<file path=customXml/itemProps2.xml><?xml version="1.0" encoding="utf-8"?>
<ds:datastoreItem xmlns:ds="http://schemas.openxmlformats.org/officeDocument/2006/customXml" ds:itemID="{5FF99C0E-DAEC-4903-B9DA-489F4F9A15AD}">
  <ds:schemaRefs>
    <ds:schemaRef ds:uri="http://schemas.microsoft.com/office/2006/metadata/properties"/>
    <ds:schemaRef ds:uri="http://schemas.microsoft.com/office/infopath/2007/PartnerControls"/>
    <ds:schemaRef ds:uri="f6c8ed46-133e-4b1c-a398-4733a4ef9157"/>
    <ds:schemaRef ds:uri="4ee6d607-432a-4d89-aa59-be56a3eff32d"/>
  </ds:schemaRefs>
</ds:datastoreItem>
</file>

<file path=customXml/itemProps3.xml><?xml version="1.0" encoding="utf-8"?>
<ds:datastoreItem xmlns:ds="http://schemas.openxmlformats.org/officeDocument/2006/customXml" ds:itemID="{7966FD2A-E473-40E3-882F-BFB9808A214D}">
  <ds:schemaRefs>
    <ds:schemaRef ds:uri="http://schemas.openxmlformats.org/officeDocument/2006/bibliography"/>
  </ds:schemaRefs>
</ds:datastoreItem>
</file>

<file path=customXml/itemProps4.xml><?xml version="1.0" encoding="utf-8"?>
<ds:datastoreItem xmlns:ds="http://schemas.openxmlformats.org/officeDocument/2006/customXml" ds:itemID="{E171C30D-0C67-4B60-8BAD-F57C6C4F94A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e6d607-432a-4d89-aa59-be56a3eff32d"/>
    <ds:schemaRef ds:uri="e21866c2-171c-49b3-ae0b-2574ee83cb1a"/>
    <ds:schemaRef ds:uri="725f5977-8481-4c0b-91cc-b587008366c2"/>
    <ds:schemaRef ds:uri="f6c8ed46-133e-4b1c-a398-4733a4ef915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9</Pages>
  <Words>1480</Words>
  <Characters>8436</Characters>
  <Application>Microsoft Office Word</Application>
  <DocSecurity>0</DocSecurity>
  <Lines>70</Lines>
  <Paragraphs>19</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9897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Julia Thomas</dc:creator>
  <cp:keywords/>
  <dc:description/>
  <cp:lastModifiedBy>Brittany Miller</cp:lastModifiedBy>
  <cp:revision>2</cp:revision>
  <dcterms:created xsi:type="dcterms:W3CDTF">2025-08-21T19:50:00Z</dcterms:created>
  <dcterms:modified xsi:type="dcterms:W3CDTF">2025-08-21T19:50:00Z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0x01010073E1ADF0C0D4804FA9D05C908CD94A1B</vt:lpwstr>
  </property>
  <property fmtid="{D5CDD505-2E9C-101B-9397-08002B2CF9AE}" pid="3" name="MediaServiceImageTags">
    <vt:lpwstr/>
  </property>
  <property fmtid="{D5CDD505-2E9C-101B-9397-08002B2CF9AE}" pid="4" name="GrammarlyDocumentId">
    <vt:lpwstr>9444f709c1a6ee5c2e5b2f08ab1dd61cc8c6d5075aad49d06ada85a834fc6d23</vt:lpwstr>
  </property>
</Properties>
</file>